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8" r:id="rId4"/>
    <p:sldId id="396" r:id="rId5"/>
    <p:sldId id="379" r:id="rId6"/>
    <p:sldId id="410" r:id="rId7"/>
    <p:sldId id="380" r:id="rId8"/>
    <p:sldId id="392" r:id="rId9"/>
    <p:sldId id="393" r:id="rId10"/>
    <p:sldId id="394" r:id="rId11"/>
    <p:sldId id="395" r:id="rId12"/>
    <p:sldId id="405" r:id="rId13"/>
    <p:sldId id="381" r:id="rId14"/>
    <p:sldId id="397" r:id="rId15"/>
    <p:sldId id="398" r:id="rId16"/>
    <p:sldId id="399" r:id="rId17"/>
    <p:sldId id="400" r:id="rId18"/>
    <p:sldId id="402" r:id="rId19"/>
    <p:sldId id="403" r:id="rId20"/>
    <p:sldId id="401" r:id="rId21"/>
    <p:sldId id="404" r:id="rId22"/>
    <p:sldId id="412" r:id="rId23"/>
    <p:sldId id="454" r:id="rId24"/>
    <p:sldId id="387" r:id="rId25"/>
    <p:sldId id="407" r:id="rId26"/>
    <p:sldId id="411" r:id="rId27"/>
    <p:sldId id="409" r:id="rId28"/>
    <p:sldId id="414" r:id="rId29"/>
    <p:sldId id="415" r:id="rId30"/>
    <p:sldId id="416" r:id="rId31"/>
    <p:sldId id="418" r:id="rId32"/>
    <p:sldId id="417" r:id="rId33"/>
    <p:sldId id="446" r:id="rId34"/>
    <p:sldId id="430" r:id="rId35"/>
    <p:sldId id="456" r:id="rId36"/>
    <p:sldId id="406" r:id="rId37"/>
    <p:sldId id="388" r:id="rId38"/>
    <p:sldId id="419" r:id="rId39"/>
    <p:sldId id="420" r:id="rId40"/>
    <p:sldId id="424" r:id="rId41"/>
    <p:sldId id="425" r:id="rId42"/>
    <p:sldId id="428" r:id="rId43"/>
    <p:sldId id="429" r:id="rId44"/>
    <p:sldId id="421" r:id="rId45"/>
    <p:sldId id="455" r:id="rId46"/>
    <p:sldId id="457" r:id="rId47"/>
    <p:sldId id="422" r:id="rId48"/>
    <p:sldId id="426" r:id="rId49"/>
    <p:sldId id="427" r:id="rId50"/>
    <p:sldId id="450" r:id="rId51"/>
    <p:sldId id="423" r:id="rId52"/>
    <p:sldId id="447" r:id="rId53"/>
    <p:sldId id="384" r:id="rId54"/>
    <p:sldId id="439" r:id="rId55"/>
    <p:sldId id="438" r:id="rId56"/>
    <p:sldId id="433" r:id="rId57"/>
    <p:sldId id="434" r:id="rId58"/>
    <p:sldId id="435" r:id="rId59"/>
    <p:sldId id="431" r:id="rId60"/>
    <p:sldId id="436" r:id="rId61"/>
    <p:sldId id="432" r:id="rId62"/>
    <p:sldId id="437" r:id="rId63"/>
    <p:sldId id="440" r:id="rId64"/>
    <p:sldId id="441" r:id="rId65"/>
    <p:sldId id="442" r:id="rId66"/>
    <p:sldId id="443" r:id="rId67"/>
    <p:sldId id="488" r:id="rId68"/>
    <p:sldId id="489" r:id="rId69"/>
    <p:sldId id="448" r:id="rId70"/>
    <p:sldId id="458" r:id="rId71"/>
    <p:sldId id="459" r:id="rId72"/>
    <p:sldId id="460" r:id="rId73"/>
    <p:sldId id="461" r:id="rId74"/>
    <p:sldId id="462" r:id="rId75"/>
    <p:sldId id="463" r:id="rId76"/>
    <p:sldId id="486" r:id="rId77"/>
    <p:sldId id="465" r:id="rId78"/>
    <p:sldId id="480" r:id="rId79"/>
    <p:sldId id="466" r:id="rId80"/>
    <p:sldId id="464" r:id="rId81"/>
    <p:sldId id="487" r:id="rId82"/>
    <p:sldId id="449" r:id="rId83"/>
    <p:sldId id="451" r:id="rId84"/>
    <p:sldId id="468" r:id="rId85"/>
    <p:sldId id="469" r:id="rId86"/>
    <p:sldId id="470" r:id="rId87"/>
    <p:sldId id="472" r:id="rId88"/>
    <p:sldId id="474" r:id="rId89"/>
    <p:sldId id="473" r:id="rId90"/>
    <p:sldId id="484" r:id="rId91"/>
    <p:sldId id="481" r:id="rId92"/>
    <p:sldId id="475" r:id="rId93"/>
    <p:sldId id="452" r:id="rId94"/>
    <p:sldId id="476" r:id="rId95"/>
    <p:sldId id="482" r:id="rId96"/>
    <p:sldId id="477" r:id="rId97"/>
    <p:sldId id="478" r:id="rId98"/>
    <p:sldId id="479" r:id="rId99"/>
    <p:sldId id="483" r:id="rId100"/>
    <p:sldId id="471" r:id="rId101"/>
    <p:sldId id="453" r:id="rId10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3DBBA57-BF93-4B05-AC32-42373572DF6D}">
          <p14:sldIdLst>
            <p14:sldId id="256"/>
          </p14:sldIdLst>
        </p14:section>
        <p14:section name="1. Matrices" id="{31289F2D-DF9D-49F3-855F-C94A738834FD}">
          <p14:sldIdLst>
            <p14:sldId id="258"/>
          </p14:sldIdLst>
        </p14:section>
        <p14:section name="1.1 What is a matrix?" id="{95E0D390-D5C1-4165-BCDF-83BAEE9A398B}">
          <p14:sldIdLst>
            <p14:sldId id="396"/>
            <p14:sldId id="379"/>
            <p14:sldId id="410"/>
            <p14:sldId id="380"/>
            <p14:sldId id="392"/>
            <p14:sldId id="393"/>
            <p14:sldId id="394"/>
            <p14:sldId id="395"/>
          </p14:sldIdLst>
        </p14:section>
        <p14:section name="1.2 Linear systems and matrices" id="{AED3AA53-CE85-4F90-9473-485F40B1D350}">
          <p14:sldIdLst>
            <p14:sldId id="405"/>
            <p14:sldId id="381"/>
            <p14:sldId id="397"/>
            <p14:sldId id="398"/>
            <p14:sldId id="399"/>
            <p14:sldId id="400"/>
            <p14:sldId id="402"/>
            <p14:sldId id="403"/>
            <p14:sldId id="401"/>
            <p14:sldId id="404"/>
            <p14:sldId id="412"/>
            <p14:sldId id="454"/>
            <p14:sldId id="387"/>
            <p14:sldId id="407"/>
            <p14:sldId id="411"/>
            <p14:sldId id="409"/>
            <p14:sldId id="414"/>
            <p14:sldId id="415"/>
            <p14:sldId id="416"/>
            <p14:sldId id="418"/>
            <p14:sldId id="417"/>
            <p14:sldId id="446"/>
            <p14:sldId id="430"/>
            <p14:sldId id="456"/>
          </p14:sldIdLst>
        </p14:section>
        <p14:section name="2. Linear algebra" id="{0C48F1E7-928B-435C-8F0B-3E074086A162}">
          <p14:sldIdLst>
            <p14:sldId id="406"/>
          </p14:sldIdLst>
        </p14:section>
        <p14:section name="2.1 Span, Subspace, Basis" id="{B06F8307-C6F5-4A17-8D1C-04EBFCF808D4}">
          <p14:sldIdLst>
            <p14:sldId id="388"/>
            <p14:sldId id="419"/>
            <p14:sldId id="420"/>
            <p14:sldId id="424"/>
            <p14:sldId id="425"/>
            <p14:sldId id="428"/>
            <p14:sldId id="429"/>
            <p14:sldId id="421"/>
            <p14:sldId id="455"/>
            <p14:sldId id="457"/>
            <p14:sldId id="422"/>
            <p14:sldId id="426"/>
            <p14:sldId id="427"/>
          </p14:sldIdLst>
        </p14:section>
        <p14:section name="2.2 Fundamental spaces, Rank, Nullity" id="{9814ACEB-3CD1-4C1F-9AD9-FC46DBADE339}">
          <p14:sldIdLst>
            <p14:sldId id="450"/>
            <p14:sldId id="423"/>
            <p14:sldId id="447"/>
            <p14:sldId id="384"/>
            <p14:sldId id="439"/>
            <p14:sldId id="438"/>
            <p14:sldId id="433"/>
            <p14:sldId id="434"/>
            <p14:sldId id="435"/>
            <p14:sldId id="431"/>
            <p14:sldId id="436"/>
            <p14:sldId id="432"/>
            <p14:sldId id="437"/>
            <p14:sldId id="440"/>
            <p14:sldId id="441"/>
            <p14:sldId id="442"/>
            <p14:sldId id="443"/>
            <p14:sldId id="488"/>
            <p14:sldId id="489"/>
          </p14:sldIdLst>
        </p14:section>
        <p14:section name="2.3 Applications" id="{D22C43B4-4545-4F72-AF1E-8C0063DAC3CB}">
          <p14:sldIdLst>
            <p14:sldId id="448"/>
            <p14:sldId id="458"/>
            <p14:sldId id="459"/>
            <p14:sldId id="460"/>
            <p14:sldId id="461"/>
            <p14:sldId id="462"/>
            <p14:sldId id="463"/>
            <p14:sldId id="486"/>
            <p14:sldId id="465"/>
            <p14:sldId id="480"/>
            <p14:sldId id="466"/>
            <p14:sldId id="464"/>
            <p14:sldId id="487"/>
          </p14:sldIdLst>
        </p14:section>
        <p14:section name="3. Visualization" id="{F49EB84C-7E7A-4C1A-8F49-8FDEAD683D17}">
          <p14:sldIdLst>
            <p14:sldId id="449"/>
          </p14:sldIdLst>
        </p14:section>
        <p14:section name="3.1 2D plot" id="{3EBDB37F-DB4C-4D7E-9F80-2AEF2117C463}">
          <p14:sldIdLst>
            <p14:sldId id="451"/>
            <p14:sldId id="468"/>
            <p14:sldId id="469"/>
            <p14:sldId id="470"/>
            <p14:sldId id="472"/>
            <p14:sldId id="474"/>
            <p14:sldId id="473"/>
            <p14:sldId id="484"/>
            <p14:sldId id="481"/>
            <p14:sldId id="475"/>
          </p14:sldIdLst>
        </p14:section>
        <p14:section name="3.2 3D plot" id="{E6A0FCB3-96DC-4A59-B0D3-AAF01FFCDE73}">
          <p14:sldIdLst>
            <p14:sldId id="452"/>
            <p14:sldId id="476"/>
            <p14:sldId id="482"/>
            <p14:sldId id="477"/>
            <p14:sldId id="478"/>
            <p14:sldId id="479"/>
            <p14:sldId id="483"/>
            <p14:sldId id="471"/>
          </p14:sldIdLst>
        </p14:section>
        <p14:section name="제목 없는 구역" id="{41AD2E99-6916-479A-A4A1-57FB3DC37A6A}">
          <p14:sldIdLst>
            <p14:sldId id="45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4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214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F0F362-EFD8-4B69-86A3-6216201415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3EA4FA-1FFF-443A-9C19-B9DCD23E48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96F9DA-492F-4BCB-9A4D-C405956C7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D52C-C1BA-4C1E-A677-4E8D465A757C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D84E19-2A28-4EE6-9B1B-04D407115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C9E15F-11E5-48D3-9EB0-8F5CFF4AF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B338D-7EF3-4A0E-8DCD-55F53EA497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557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82377B-69AF-4A0E-9EFF-40398C838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CF9CA5F-678B-4A49-A498-3A5332FB03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CE2CB8-A943-4F0B-8DAB-87456C47D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D52C-C1BA-4C1E-A677-4E8D465A757C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86AE24-44C8-40AB-8A3C-5A402CBF1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060AAF-E281-4B7C-85AF-0DB5C4E15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B338D-7EF3-4A0E-8DCD-55F53EA497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269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875A1F-470E-4C2A-A192-D425A0370B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D67DE1-8C99-4FF1-ACD1-DC5957A68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BE06CA-03BF-4CA6-A963-6855E145B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D52C-C1BA-4C1E-A677-4E8D465A757C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78FCE7-FEF4-45BC-AB80-4A706EEFC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51944A-D27F-496C-A765-DD9B697D8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B338D-7EF3-4A0E-8DCD-55F53EA497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927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02F8AB-5F41-4A42-83AC-04F6B4FD7A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CA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7FA856-50D2-4251-8BE2-9471B2833F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CA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677845-68E3-4573-944A-DCC5A38C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BB8D8-D9FC-4938-890E-5018A9E57C58}" type="datetime1">
              <a:rPr lang="en-CA" smtClean="0"/>
              <a:t>2024-10-28</a:t>
            </a:fld>
            <a:endParaRPr lang="en-CA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125D32-E8D3-4728-B7F9-A14C24661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MATLAB </a:t>
            </a:r>
            <a:r>
              <a:rPr lang="ko-KR" altLang="en-US"/>
              <a:t>프로그래밍 및 실습</a:t>
            </a:r>
            <a:endParaRPr lang="en-CA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3FA17F-E97E-41A0-9805-03CC525F5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89511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5A328C-5AD0-42C5-B872-85E6D1537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63" y="136525"/>
            <a:ext cx="11514338" cy="786753"/>
          </a:xfrm>
        </p:spPr>
        <p:txBody>
          <a:bodyPr>
            <a:noAutofit/>
          </a:bodyPr>
          <a:lstStyle>
            <a:lvl1pPr>
              <a:defRPr sz="4000" b="0">
                <a:solidFill>
                  <a:srgbClr val="0000C4"/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CA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801C81-D541-4330-B8DF-83AEA96AA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963" y="1136342"/>
            <a:ext cx="11514338" cy="5040621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CA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760669-62EA-4C5E-BC3B-7EAC0C6CD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F240B-234F-4A32-9BB3-D33CC01E5B8C}" type="datetime1">
              <a:rPr lang="en-CA" smtClean="0"/>
              <a:t>2024-10-28</a:t>
            </a:fld>
            <a:endParaRPr lang="en-CA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EED29F-0822-4F59-8923-27940747E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MATLAB </a:t>
            </a:r>
            <a:r>
              <a:rPr lang="ko-KR" altLang="en-US"/>
              <a:t>프로그래밍 및 실습</a:t>
            </a:r>
            <a:endParaRPr lang="en-CA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F4280A-7616-402A-BCE3-199CF6602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01832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460D1A-C5BC-4E64-8C2A-0CED125EC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456" y="141004"/>
            <a:ext cx="11512800" cy="7884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CA" sz="4000" b="1">
                <a:solidFill>
                  <a:srgbClr val="0000C4"/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  <a:endParaRPr lang="en-CA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50FB809-E604-434A-8AAC-9A7FD11B9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209B-6395-492F-8F09-2454A6CE83AA}" type="datetime1">
              <a:rPr lang="en-CA" smtClean="0"/>
              <a:t>2024-10-28</a:t>
            </a:fld>
            <a:endParaRPr lang="en-CA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31C874-84EC-4EC4-8B2C-6CF3AC68B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MATLAB </a:t>
            </a:r>
            <a:r>
              <a:rPr lang="ko-KR" altLang="en-US"/>
              <a:t>프로그래밍 및 실습</a:t>
            </a:r>
            <a:endParaRPr lang="en-CA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657FB5-EDE7-4250-8505-3D6BFD726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28323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FC81486-B679-4DA8-B88A-0E923A341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F91B0-D8D4-4F51-BDC5-7860A08A6FAE}" type="datetime1">
              <a:rPr lang="en-CA" smtClean="0"/>
              <a:t>2024-10-28</a:t>
            </a:fld>
            <a:endParaRPr lang="en-CA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B5328D0-DDB1-4270-9B51-0E89EFF44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MATLAB </a:t>
            </a:r>
            <a:r>
              <a:rPr lang="ko-KR" altLang="en-US"/>
              <a:t>프로그래밍 및 실습</a:t>
            </a:r>
            <a:endParaRPr lang="en-CA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B17F6B-DF09-436A-BDCF-DC97EF983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4522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5CE74-180A-408E-BFE4-FFA722B11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909DB8-53CB-43F7-BBD0-F7393FA5B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8F18D0-F735-4394-B786-4740571D9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D52C-C1BA-4C1E-A677-4E8D465A757C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C557D4-F4FA-4F36-9625-F09AD0C2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0E9E9D-2DCC-4CE3-9B2D-8DD7C7AD7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B338D-7EF3-4A0E-8DCD-55F53EA497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842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3ED78-010D-488E-9D68-CEAD19D22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0F7167-A1CD-43ED-87EB-6A00FCCA3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2D898A-4471-4801-9008-BEBB104D2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D52C-C1BA-4C1E-A677-4E8D465A757C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804C54-F6DF-4695-9D1C-21A44FF2C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CA8767-AB34-46DC-8F49-1E03319D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B338D-7EF3-4A0E-8DCD-55F53EA497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07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454707-371B-41F0-A609-EC4407AD9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CCE1CC-EBA4-457D-844C-FF1BF24071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720A7C-2208-4CD6-9E17-E0A0C17414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65A704-0BA1-45FE-8D19-5F764BAA5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D52C-C1BA-4C1E-A677-4E8D465A757C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C95FEC-3065-469B-967A-7611D9C9C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83ECC7-51EF-4C44-AC28-8513ED617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B338D-7EF3-4A0E-8DCD-55F53EA497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724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0D3F0D-FBC4-42E4-B765-E9860C294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970050-C6C5-41A8-AFDF-8BA0C5769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365A6D-D005-46D9-BF31-518C938C59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A12A2A-1FA7-406C-9071-E033A3A11B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833BCDA-CE71-4891-A732-C683C677BF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7CFE6D-B5B7-4670-8F0B-23A275EE5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D52C-C1BA-4C1E-A677-4E8D465A757C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04C506-DB55-4FBE-96F1-615CA84BA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C20C6B8-9BDF-4B71-9ED3-1394982E7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B338D-7EF3-4A0E-8DCD-55F53EA497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04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1D992C-DB96-4997-8991-A379919D4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0A5BB0-26C1-48F8-921C-BE2884569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D52C-C1BA-4C1E-A677-4E8D465A757C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C40DA10-4450-410B-B188-753FD808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F2586D-5F73-4F71-8D60-AF484CD12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B338D-7EF3-4A0E-8DCD-55F53EA497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942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9E21CA0-CABA-4958-97A1-C850FB1A4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D52C-C1BA-4C1E-A677-4E8D465A757C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9A9DE55-4D31-4E8D-B775-6264EEA13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E967F0-02E9-4C70-8C8B-3261DAB58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B338D-7EF3-4A0E-8DCD-55F53EA497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954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7AF61-22A5-4E3B-A011-43F949223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5D9873-AD35-4C1A-B2AE-E1150F285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8DD982-BF6E-44AB-99B2-6A91946A3A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67C0E4-6821-405C-A405-4B11AD8C5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D52C-C1BA-4C1E-A677-4E8D465A757C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B7B4DA-A923-4634-99E4-E28ED9BF7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F1EC32-F3BA-4520-A5AA-C940A77D3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B338D-7EF3-4A0E-8DCD-55F53EA497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9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0565FB-6343-4C70-9B7B-1E531D660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3BDFD97-F1A1-40D9-B372-C27B44830C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FD2A3A-B89D-45E2-96D4-152A6B03B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CB530E-2DE4-4DE4-B3DA-5DBE8A33C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D52C-C1BA-4C1E-A677-4E8D465A757C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F4E55E-F147-4A95-8FF3-A6FC73D62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45738A-718C-419D-94C7-987964C26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B338D-7EF3-4A0E-8DCD-55F53EA497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182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27E467A-990C-4646-87D6-D2EA6AC97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EFABEE-1FF5-414A-86F0-A933C96B9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F4AC40-1908-4913-A7FA-C951F7176B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2D52C-C1BA-4C1E-A677-4E8D465A757C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E00F84-BA27-43AA-9B9B-4032EBC54B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312CAF-372F-434C-976B-453F4EF3D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B338D-7EF3-4A0E-8DCD-55F53EA497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054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B04984-E048-4060-9F88-A09ED2CF1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CA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5F1BAD-A6FE-4B33-BDD1-696970272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CA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BF908A-4481-41D5-BECC-63C2F9FD81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7ADD0-545D-4B04-8FA7-6E2A1E2F3F88}" type="datetime1">
              <a:rPr lang="en-CA" smtClean="0"/>
              <a:t>2024-10-28</a:t>
            </a:fld>
            <a:endParaRPr lang="en-CA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9E695A-6806-47D8-B1DE-DF543A09ED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MATLAB </a:t>
            </a:r>
            <a:r>
              <a:rPr lang="ko-KR" altLang="en-US"/>
              <a:t>프로그래밍 및 실습</a:t>
            </a:r>
            <a:endParaRPr lang="en-CA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E207B8-0A7C-40E8-899B-772D82450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F835C7-4181-47F3-A53C-DB2A56D99C3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677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240406" TargetMode="External"/><Relationship Id="rId2" Type="http://schemas.openxmlformats.org/officeDocument/2006/relationships/hyperlink" Target="https://wikidocs.net/229525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ikidocs.net/256168" TargetMode="External"/><Relationship Id="rId5" Type="http://schemas.openxmlformats.org/officeDocument/2006/relationships/hyperlink" Target="https://wikidocs.net/253240" TargetMode="External"/><Relationship Id="rId4" Type="http://schemas.openxmlformats.org/officeDocument/2006/relationships/hyperlink" Target="https://wikidocs.net/250150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www.mathworks.com/help/matlab/ref/double.mldivide.html" TargetMode="Externa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media/set/?set=a.285486675700888&amp;type=3" TargetMode="External"/><Relationship Id="rId2" Type="http://schemas.openxmlformats.org/officeDocument/2006/relationships/hyperlink" Target="https://www.facebook.com/media/set/?set=a.282509162665306&amp;type=3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hyperlink" Target="https://www.youtube.com/watch?v=GHjopp47vvQ" TargetMode="External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530.png"/><Relationship Id="rId7" Type="http://schemas.openxmlformats.org/officeDocument/2006/relationships/image" Target="../media/image54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30.png"/><Relationship Id="rId5" Type="http://schemas.openxmlformats.org/officeDocument/2006/relationships/image" Target="../media/image520.png"/><Relationship Id="rId10" Type="http://schemas.openxmlformats.org/officeDocument/2006/relationships/image" Target="../media/image85.png"/><Relationship Id="rId4" Type="http://schemas.openxmlformats.org/officeDocument/2006/relationships/image" Target="../media/image540.png"/><Relationship Id="rId9" Type="http://schemas.openxmlformats.org/officeDocument/2006/relationships/image" Target="../media/image8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hyperlink" Target="https://www.youtube.com/watch?v=E72DWgKP_1Y" TargetMode="External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0.png"/><Relationship Id="rId2" Type="http://schemas.openxmlformats.org/officeDocument/2006/relationships/hyperlink" Target="https://matlabacademy.mathworks.com/details/introduction-to-linear-algebra-with-matlab/linalg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@3blue1brown" TargetMode="External"/><Relationship Id="rId5" Type="http://schemas.openxmlformats.org/officeDocument/2006/relationships/image" Target="../media/image99.png"/><Relationship Id="rId4" Type="http://schemas.openxmlformats.org/officeDocument/2006/relationships/hyperlink" Target="https://angeloyeo.github.io/2019/08/06/determinant.html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hyperlink" Target="https://github.com/slandarer/MATLAB-PLOT-CHEAT-SHEET/blob/main/cheatsheet.png" TargetMode="Externa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023A84-237F-4433-8FD3-214B32E223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1889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Lecture</a:t>
            </a:r>
            <a:r>
              <a:rPr lang="ko-KR" altLang="en-US" b="1" dirty="0"/>
              <a:t> </a:t>
            </a:r>
            <a:r>
              <a:rPr lang="en-US" altLang="ko-KR" b="1" dirty="0"/>
              <a:t>1</a:t>
            </a:r>
            <a:br>
              <a:rPr lang="en-US" altLang="ko-KR" b="1" dirty="0"/>
            </a:br>
            <a:r>
              <a:rPr lang="en-US" altLang="ko-KR" b="1" dirty="0"/>
              <a:t>Matrices and </a:t>
            </a:r>
            <a:br>
              <a:rPr lang="en-US" altLang="ko-KR" b="1" dirty="0"/>
            </a:br>
            <a:r>
              <a:rPr lang="en-US" altLang="ko-KR" b="1" dirty="0"/>
              <a:t>Linear Algebra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F93E6-7DBD-49A7-95F7-4D5412D63C4D}"/>
              </a:ext>
            </a:extLst>
          </p:cNvPr>
          <p:cNvSpPr txBox="1"/>
          <p:nvPr/>
        </p:nvSpPr>
        <p:spPr>
          <a:xfrm>
            <a:off x="0" y="6488668"/>
            <a:ext cx="5815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ref. Contemporary Linear Algebra, H Anton, RC Busby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4523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EB23C3-0487-4B67-918F-CED5B8761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we can do with vectors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05C384E-1A64-4802-8840-58DDBD94A5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Dot product and norm</a:t>
                </a:r>
              </a:p>
              <a:p>
                <a:pPr lvl="1"/>
                <a:r>
                  <a:rPr lang="en-US" altLang="ko-KR" i="1" dirty="0"/>
                  <a:t>Length</a:t>
                </a:r>
                <a:r>
                  <a:rPr lang="en-US" altLang="ko-KR" dirty="0"/>
                  <a:t> of a vector</a:t>
                </a:r>
              </a:p>
              <a:p>
                <a:pPr lvl="1"/>
                <a:r>
                  <a:rPr lang="en-US" altLang="ko-KR" i="1" dirty="0"/>
                  <a:t>Angle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between two vectors</a:t>
                </a:r>
              </a:p>
              <a:p>
                <a:pPr lvl="1"/>
                <a:r>
                  <a:rPr lang="en-US" altLang="ko-KR" i="1" dirty="0"/>
                  <a:t>Orthogonality</a:t>
                </a:r>
              </a:p>
              <a:p>
                <a:endParaRPr lang="en-US" altLang="ko-KR" i="1" dirty="0"/>
              </a:p>
              <a:p>
                <a:r>
                  <a:rPr lang="en-US" altLang="ko-KR" dirty="0"/>
                  <a:t>Triangular inequality for vectors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</m:oMath>
                  </m:oMathPara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Outer product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05C384E-1A64-4802-8840-58DDBD94A5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7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B7AD65-D88A-4A88-A576-3AB73FE07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10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A0E17F-A561-4BE3-A044-10FCE11F57B4}"/>
              </a:ext>
            </a:extLst>
          </p:cNvPr>
          <p:cNvSpPr txBox="1"/>
          <p:nvPr/>
        </p:nvSpPr>
        <p:spPr>
          <a:xfrm>
            <a:off x="7797800" y="1567122"/>
            <a:ext cx="2598057" cy="15696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Consolas" panose="020B0609020204030204" pitchFamily="49" charset="0"/>
              </a:rPr>
              <a:t>norm</a:t>
            </a:r>
          </a:p>
          <a:p>
            <a:r>
              <a:rPr lang="en-US" altLang="ko-KR" sz="3200" dirty="0" err="1">
                <a:latin typeface="Consolas" panose="020B0609020204030204" pitchFamily="49" charset="0"/>
              </a:rPr>
              <a:t>vecnorm</a:t>
            </a:r>
            <a:endParaRPr lang="en-US" altLang="ko-KR" sz="3200" dirty="0">
              <a:latin typeface="Consolas" panose="020B0609020204030204" pitchFamily="49" charset="0"/>
            </a:endParaRPr>
          </a:p>
          <a:p>
            <a:r>
              <a:rPr lang="en-US" altLang="ko-KR" sz="3200" dirty="0">
                <a:latin typeface="Consolas" panose="020B0609020204030204" pitchFamily="49" charset="0"/>
              </a:rPr>
              <a:t>dot</a:t>
            </a:r>
            <a:endParaRPr lang="ko-KR" alt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8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FFE144-9C42-4B5D-88FB-2EB0652E7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100</a:t>
            </a:fld>
            <a:endParaRPr lang="en-CA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A2FE04-987D-4380-B666-947B22A99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81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6B289E3-BFA9-416A-9E01-AEA8F43C30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1.2 Linear systems and matrices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8887883-2D32-4B0C-8829-20E8BBC681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842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825A58-F3A5-4EE1-9007-C28B3AC67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Matrix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C1FA8D-94F8-4088-BFCE-4C8ECF517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Five perspectives on viewing matrices</a:t>
            </a:r>
          </a:p>
          <a:p>
            <a:pPr lvl="1"/>
            <a:r>
              <a:rPr lang="en-US" altLang="ko-KR" sz="2800" dirty="0"/>
              <a:t>Collection of data (numeric)</a:t>
            </a:r>
          </a:p>
          <a:p>
            <a:pPr lvl="1"/>
            <a:r>
              <a:rPr lang="en-US" altLang="ko-KR" sz="2800" dirty="0"/>
              <a:t>Collection of vectors (geometric)</a:t>
            </a:r>
          </a:p>
          <a:p>
            <a:pPr lvl="1"/>
            <a:r>
              <a:rPr lang="en-US" altLang="ko-KR" sz="2800" dirty="0"/>
              <a:t>A system of linear equations (algebraic)</a:t>
            </a:r>
          </a:p>
          <a:p>
            <a:pPr lvl="1"/>
            <a:r>
              <a:rPr lang="en-US" altLang="ko-KR" sz="2800" dirty="0"/>
              <a:t>A linear operator (operational)</a:t>
            </a:r>
          </a:p>
          <a:p>
            <a:pPr lvl="1"/>
            <a:r>
              <a:rPr lang="en-US" altLang="ko-KR" sz="2800" dirty="0"/>
              <a:t>A tangent space of a function (differential)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752AC5-1010-4561-B2B5-DBFFD6D59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0394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AFCA2-ACB1-4A02-A562-3C0FC6CC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Matrix is a collection of data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B982A7-8982-4BB5-BE30-ACDE11BF4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13</a:t>
            </a:fld>
            <a:endParaRPr lang="en-CA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36EE01-7E22-4561-BC20-7D94CBCFF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67" y="1180195"/>
            <a:ext cx="4466591" cy="44976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89532FF-B5A2-4455-B9FC-FA95719C7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700" y="1180194"/>
            <a:ext cx="6388100" cy="449828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105B443-26DD-4925-9312-0ABFA8DFD93F}"/>
              </a:ext>
            </a:extLst>
          </p:cNvPr>
          <p:cNvSpPr/>
          <p:nvPr/>
        </p:nvSpPr>
        <p:spPr>
          <a:xfrm>
            <a:off x="0" y="6550223"/>
            <a:ext cx="17177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https://pixabay.com/</a:t>
            </a:r>
          </a:p>
        </p:txBody>
      </p:sp>
    </p:spTree>
    <p:extLst>
      <p:ext uri="{BB962C8B-B14F-4D97-AF65-F5344CB8AC3E}">
        <p14:creationId xmlns:p14="http://schemas.microsoft.com/office/powerpoint/2010/main" val="1627620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419D0D-A170-4B5E-94E6-B3B3BDB21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Matrix is a collection of vectors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B0825A-8E2F-4096-825E-5517CC882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14</a:t>
            </a:fld>
            <a:endParaRPr lang="en-CA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0C7D3F-02B0-4941-958E-E8CA8EE5F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56" y="1056404"/>
            <a:ext cx="8753017" cy="492719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F38A3F9-2CED-40F0-A617-4AABB4480A32}"/>
              </a:ext>
            </a:extLst>
          </p:cNvPr>
          <p:cNvSpPr/>
          <p:nvPr/>
        </p:nvSpPr>
        <p:spPr>
          <a:xfrm>
            <a:off x="0" y="6550223"/>
            <a:ext cx="75311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https://towardsdatascience.com/a-birds-eye-view-of-linear-algebra-the-basics-29ad2122d98f</a:t>
            </a:r>
          </a:p>
        </p:txBody>
      </p:sp>
    </p:spTree>
    <p:extLst>
      <p:ext uri="{BB962C8B-B14F-4D97-AF65-F5344CB8AC3E}">
        <p14:creationId xmlns:p14="http://schemas.microsoft.com/office/powerpoint/2010/main" val="29820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1A65B6-E0D7-49F8-8C36-E0CB37888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Matrix represents a linear system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2185E4D-73B1-4E88-9511-4E1C14225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15</a:t>
            </a:fld>
            <a:endParaRPr lang="en-CA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E21961-01C0-4EE9-9CC2-E300D6B51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003" y="1231068"/>
            <a:ext cx="3854085" cy="19597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80C9490-9F2F-4753-AD77-5E095EE1C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518" y="3292372"/>
            <a:ext cx="4593054" cy="195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68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55E025-3F20-4FB2-A211-CECF460B9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Matrix is a linear operator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B20145F-A6B9-459B-A63A-CF3FD577E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16</a:t>
            </a:fld>
            <a:endParaRPr lang="en-CA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68A5A6-1238-4730-ABB1-939C3075F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129" y="2986210"/>
            <a:ext cx="8398080" cy="17987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CE0AB0-B15E-448D-A25B-ED10B0DB6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129" y="1414808"/>
            <a:ext cx="2709971" cy="10929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909F48-9E18-4475-907F-7FF81FDE7A3A}"/>
              </a:ext>
            </a:extLst>
          </p:cNvPr>
          <p:cNvSpPr txBox="1"/>
          <p:nvPr/>
        </p:nvSpPr>
        <p:spPr>
          <a:xfrm>
            <a:off x="884129" y="5584371"/>
            <a:ext cx="8937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Q. Is the matrix multiplication a </a:t>
            </a:r>
            <a:r>
              <a:rPr lang="en-US" altLang="ko-KR" sz="3200" i="1" dirty="0"/>
              <a:t>linear</a:t>
            </a:r>
            <a:r>
              <a:rPr lang="en-US" altLang="ko-KR" sz="3200" dirty="0"/>
              <a:t> operator?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15374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028C4A-C4C0-4DD6-8A6A-8ECFB9B04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Matrix is a tangent space of a function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7FFB5C3-F2FB-4657-9CFA-ADF9F173B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17</a:t>
            </a:fld>
            <a:endParaRPr lang="en-CA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536C5F-6B0A-40B0-9A22-870C29321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99" y="1090612"/>
            <a:ext cx="7924802" cy="54483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AEA314C-64C6-42B7-9809-DC59C31D2100}"/>
              </a:ext>
            </a:extLst>
          </p:cNvPr>
          <p:cNvSpPr/>
          <p:nvPr/>
        </p:nvSpPr>
        <p:spPr>
          <a:xfrm>
            <a:off x="0" y="6546231"/>
            <a:ext cx="34785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https://en.wikipedia.org/wiki/Tangent_space</a:t>
            </a:r>
          </a:p>
        </p:txBody>
      </p:sp>
    </p:spTree>
    <p:extLst>
      <p:ext uri="{BB962C8B-B14F-4D97-AF65-F5344CB8AC3E}">
        <p14:creationId xmlns:p14="http://schemas.microsoft.com/office/powerpoint/2010/main" val="242202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825A58-F3A5-4EE1-9007-C28B3AC67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Matrix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C1FA8D-94F8-4088-BFCE-4C8ECF517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Five perspectives on viewing matrices</a:t>
            </a:r>
          </a:p>
          <a:p>
            <a:pPr lvl="1"/>
            <a:r>
              <a:rPr lang="en-US" altLang="ko-KR" sz="2800" dirty="0">
                <a:solidFill>
                  <a:schemeClr val="bg1">
                    <a:lumMod val="65000"/>
                  </a:schemeClr>
                </a:solidFill>
              </a:rPr>
              <a:t>Collection of data (numeric)</a:t>
            </a:r>
          </a:p>
          <a:p>
            <a:pPr lvl="1"/>
            <a:r>
              <a:rPr lang="en-US" altLang="ko-KR" sz="2800" dirty="0"/>
              <a:t>Collection of vectors (geometric)</a:t>
            </a:r>
          </a:p>
          <a:p>
            <a:pPr lvl="1"/>
            <a:r>
              <a:rPr lang="en-US" altLang="ko-KR" sz="2800" dirty="0"/>
              <a:t>A system of linear equations (algebraic)</a:t>
            </a:r>
          </a:p>
          <a:p>
            <a:pPr lvl="1"/>
            <a:r>
              <a:rPr lang="en-US" altLang="ko-KR" sz="2800" dirty="0"/>
              <a:t>A linear operator (operational)</a:t>
            </a:r>
          </a:p>
          <a:p>
            <a:pPr lvl="1"/>
            <a:r>
              <a:rPr lang="en-US" altLang="ko-KR" sz="2800" dirty="0">
                <a:solidFill>
                  <a:schemeClr val="bg1">
                    <a:lumMod val="65000"/>
                  </a:schemeClr>
                </a:solidFill>
              </a:rPr>
              <a:t>A tangent space of a function (differential)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752AC5-1010-4561-B2B5-DBFFD6D59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6912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47D1B-3894-4B88-9FCF-CE297E4A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system of linear equations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7EBAF1-9F77-4FF7-AB57-9B291D57B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System?</a:t>
            </a:r>
          </a:p>
          <a:p>
            <a:r>
              <a:rPr lang="en-US" altLang="ko-KR" dirty="0"/>
              <a:t>Equation?</a:t>
            </a:r>
          </a:p>
          <a:p>
            <a:r>
              <a:rPr lang="en-US" altLang="ko-KR" dirty="0"/>
              <a:t>Linear?</a:t>
            </a:r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7B62342-8CF9-4A4C-B526-A88BAA57A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19</a:t>
            </a:fld>
            <a:endParaRPr lang="en-CA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B00AB2-8845-4193-8F8F-A93CBB85B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119" y="956955"/>
            <a:ext cx="3756025" cy="19299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DE40824-D5E9-4599-808B-B01360B7D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050" y="3066315"/>
            <a:ext cx="5121035" cy="32178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504327-E050-4ADB-B2D7-72719E8F53CE}"/>
                  </a:ext>
                </a:extLst>
              </p:cNvPr>
              <p:cNvSpPr txBox="1"/>
              <p:nvPr/>
            </p:nvSpPr>
            <p:spPr>
              <a:xfrm>
                <a:off x="8679758" y="4836934"/>
                <a:ext cx="321927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72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altLang="ko-KR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72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7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504327-E050-4ADB-B2D7-72719E8F5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9758" y="4836934"/>
                <a:ext cx="3219279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7220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6B289E3-BFA9-416A-9E01-AEA8F43C30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1. Matrices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8887883-2D32-4B0C-8829-20E8BBC681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828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55F93-5798-40E5-A7B6-0DF5127A9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linear system and a matrix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37860D-93AD-4477-AEF8-E1DD71111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Matrix multiplication is…</a:t>
            </a:r>
          </a:p>
          <a:p>
            <a:pPr lvl="1"/>
            <a:r>
              <a:rPr lang="en-US" altLang="ko-KR" dirty="0"/>
              <a:t>Associative?</a:t>
            </a:r>
          </a:p>
          <a:p>
            <a:pPr lvl="1"/>
            <a:r>
              <a:rPr lang="en-US" altLang="ko-KR" dirty="0"/>
              <a:t>Distributive?</a:t>
            </a:r>
          </a:p>
          <a:p>
            <a:pPr lvl="1"/>
            <a:r>
              <a:rPr lang="en-US" altLang="ko-KR" dirty="0"/>
              <a:t>Commutative?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46C7F0-2CEB-474D-B2FE-CAA75B71E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20</a:t>
            </a:fld>
            <a:endParaRPr lang="en-CA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8CD81C-AB41-4190-898F-674BABF4E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544" y="3170404"/>
            <a:ext cx="7392511" cy="337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477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285D9C-42E0-469F-93F0-89CC2FCBC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Matrix multiplication is…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7C7A05B-B472-4860-A3B7-4CE4AC232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963" y="3653608"/>
            <a:ext cx="11514338" cy="2523355"/>
          </a:xfrm>
        </p:spPr>
        <p:txBody>
          <a:bodyPr>
            <a:normAutofit/>
          </a:bodyPr>
          <a:lstStyle/>
          <a:p>
            <a:r>
              <a:rPr lang="en-US" altLang="ko-KR" dirty="0"/>
              <a:t>A linear combination of column vectors</a:t>
            </a:r>
          </a:p>
          <a:p>
            <a:pPr lvl="1"/>
            <a:r>
              <a:rPr lang="en-US" altLang="ko-KR" dirty="0"/>
              <a:t>What</a:t>
            </a:r>
            <a:r>
              <a:rPr lang="ko-KR" altLang="en-US" dirty="0"/>
              <a:t> </a:t>
            </a:r>
            <a:r>
              <a:rPr lang="en-US" altLang="ko-KR" dirty="0"/>
              <a:t>is</a:t>
            </a:r>
            <a:r>
              <a:rPr lang="ko-KR" altLang="en-US" dirty="0"/>
              <a:t> </a:t>
            </a:r>
            <a:r>
              <a:rPr lang="en-US" altLang="ko-KR" dirty="0"/>
              <a:t>the</a:t>
            </a:r>
            <a:r>
              <a:rPr lang="ko-KR" altLang="en-US" dirty="0"/>
              <a:t> </a:t>
            </a:r>
            <a:r>
              <a:rPr lang="en-US" altLang="ko-KR" dirty="0"/>
              <a:t>column space of a matrix?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Calculation of dot product between row and column vectors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What is the geometric meaning of the solution of a linear system?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C0094E-1610-4F10-8D24-7187D9EC7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21</a:t>
            </a:fld>
            <a:endParaRPr lang="en-CA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14B919-E61A-47F7-B041-2B7888490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63" y="923278"/>
            <a:ext cx="5346358" cy="228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323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64951F-26F1-4575-8B12-F0DDD1F5A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Matrix multiplication is…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F4269C7-6FEF-4150-B03F-8F545BFFBD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2963" y="3653609"/>
                <a:ext cx="11514338" cy="2523354"/>
              </a:xfrm>
            </p:spPr>
            <p:txBody>
              <a:bodyPr/>
              <a:lstStyle/>
              <a:p>
                <a:r>
                  <a:rPr lang="en-US" altLang="ko-KR" dirty="0"/>
                  <a:t>A linear transformation: an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matrix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en-US" altLang="ko-KR" dirty="0"/>
                  <a:t> a function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Quiz. Why is the matrix multiplication not commutative?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F4269C7-6FEF-4150-B03F-8F545BFFBD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2963" y="3653609"/>
                <a:ext cx="11514338" cy="2523354"/>
              </a:xfrm>
              <a:blipFill>
                <a:blip r:embed="rId2"/>
                <a:stretch>
                  <a:fillRect l="-953" t="-14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AD958E-0978-4982-8EAE-7A1269AD9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22</a:t>
            </a:fld>
            <a:endParaRPr lang="en-CA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87AEE6-7944-4939-A721-9947B5467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963" y="923278"/>
            <a:ext cx="5346358" cy="228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48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2813FE-12F9-480D-B89B-10DBB4416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Manipulating matrices via </a:t>
            </a:r>
            <a:r>
              <a:rPr lang="en-US" altLang="ko-KR" dirty="0" err="1"/>
              <a:t>Matlab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61CBA8-493F-411A-B461-C38DA40B3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>
                <a:hlinkClick r:id="rId2"/>
              </a:rPr>
              <a:t>Creation</a:t>
            </a:r>
            <a:endParaRPr lang="en-US" altLang="ko-KR" sz="3600" dirty="0"/>
          </a:p>
          <a:p>
            <a:r>
              <a:rPr lang="en-US" altLang="ko-KR" sz="3600" dirty="0">
                <a:hlinkClick r:id="rId3"/>
              </a:rPr>
              <a:t>Operation</a:t>
            </a:r>
            <a:endParaRPr lang="en-US" altLang="ko-KR" sz="3600" dirty="0"/>
          </a:p>
          <a:p>
            <a:r>
              <a:rPr lang="en-US" altLang="ko-KR" sz="3600" dirty="0">
                <a:hlinkClick r:id="rId4"/>
              </a:rPr>
              <a:t>Functions</a:t>
            </a:r>
            <a:endParaRPr lang="en-US" altLang="ko-KR" sz="3600" dirty="0"/>
          </a:p>
          <a:p>
            <a:r>
              <a:rPr lang="en-US" altLang="ko-KR" sz="3600" dirty="0">
                <a:hlinkClick r:id="rId5"/>
              </a:rPr>
              <a:t>Indexing</a:t>
            </a:r>
            <a:endParaRPr lang="en-US" altLang="ko-KR" sz="3600" dirty="0"/>
          </a:p>
          <a:p>
            <a:r>
              <a:rPr lang="en-US" altLang="ko-KR" sz="3600" dirty="0">
                <a:hlinkClick r:id="rId6"/>
              </a:rPr>
              <a:t>Editing</a:t>
            </a:r>
            <a:endParaRPr lang="en-US" altLang="ko-KR" sz="3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10C503-4D59-49C9-9B0A-C8051E731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1655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8B254-CCB3-43F0-8C9B-724A73F5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Solutions of a linear system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3D6F39-7DF5-469C-96B2-4CCA25EC2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Elementary row operations and </a:t>
            </a:r>
            <a:r>
              <a:rPr lang="en-US" altLang="ko-KR" dirty="0" err="1"/>
              <a:t>elementrary</a:t>
            </a:r>
            <a:r>
              <a:rPr lang="en-US" altLang="ko-KR" dirty="0"/>
              <a:t> matrices</a:t>
            </a:r>
          </a:p>
          <a:p>
            <a:r>
              <a:rPr lang="en-US" altLang="ko-KR" dirty="0"/>
              <a:t>Gaussian elimination and</a:t>
            </a:r>
            <a:r>
              <a:rPr lang="ko-KR" altLang="en-US" dirty="0"/>
              <a:t> </a:t>
            </a:r>
            <a:r>
              <a:rPr lang="en-US" altLang="ko-KR" dirty="0"/>
              <a:t>row</a:t>
            </a:r>
            <a:r>
              <a:rPr lang="ko-KR" altLang="en-US" dirty="0"/>
              <a:t> </a:t>
            </a:r>
            <a:r>
              <a:rPr lang="en-US" altLang="ko-KR" dirty="0"/>
              <a:t>echelon form</a:t>
            </a:r>
          </a:p>
          <a:p>
            <a:r>
              <a:rPr lang="en-US" altLang="ko-KR" dirty="0"/>
              <a:t>Gauss-Jordan elimination and reduced echelon form (</a:t>
            </a:r>
            <a:r>
              <a:rPr lang="en-US" altLang="ko-KR" dirty="0" err="1"/>
              <a:t>rref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1A9434-CF31-46F9-99ED-4FEB56611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24</a:t>
            </a:fld>
            <a:endParaRPr lang="en-CA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CB2FA2-C4E3-4682-AA81-1B5BA5F8E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3271342"/>
            <a:ext cx="2705100" cy="2886075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E65AB0A9-99C6-41CC-A19A-A418C92E4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0687" y="3271343"/>
            <a:ext cx="5425820" cy="28860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DB3D71-405F-446C-902B-72ADC2CA48F7}"/>
              </a:ext>
            </a:extLst>
          </p:cNvPr>
          <p:cNvSpPr txBox="1"/>
          <p:nvPr/>
        </p:nvSpPr>
        <p:spPr>
          <a:xfrm>
            <a:off x="9228265" y="428196"/>
            <a:ext cx="2598057" cy="5847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Consolas" panose="020B0609020204030204" pitchFamily="49" charset="0"/>
              </a:rPr>
              <a:t>rref</a:t>
            </a:r>
            <a:endParaRPr lang="ko-KR" altLang="en-US" sz="3200" dirty="0"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1F10AD-8525-41B2-98E8-8D0E78654888}"/>
              </a:ext>
            </a:extLst>
          </p:cNvPr>
          <p:cNvSpPr/>
          <p:nvPr/>
        </p:nvSpPr>
        <p:spPr>
          <a:xfrm>
            <a:off x="0" y="6550223"/>
            <a:ext cx="39669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https://en.wikipedia.org/wiki/Gaussian_elimination</a:t>
            </a:r>
          </a:p>
        </p:txBody>
      </p:sp>
    </p:spTree>
    <p:extLst>
      <p:ext uri="{BB962C8B-B14F-4D97-AF65-F5344CB8AC3E}">
        <p14:creationId xmlns:p14="http://schemas.microsoft.com/office/powerpoint/2010/main" val="2229611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81E9D5-EB71-4566-A9F0-21F340383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Existence of solutions of a linear system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3BFF6E-A29E-4CF3-A9D4-6B54C52DE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25</a:t>
            </a:fld>
            <a:endParaRPr lang="en-CA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9D9C34-7C3D-43AA-B303-456072E8A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261" y="1114272"/>
            <a:ext cx="2183683" cy="16575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6E4522A-B886-46FF-A0D5-CC50FF6C9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261" y="2953278"/>
            <a:ext cx="2857899" cy="16575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410B83-EC4E-4B4C-A30C-A7DDDB80E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839" y="4755927"/>
            <a:ext cx="2800741" cy="16004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7C4812-9B02-4D6C-87EA-FE77EE6D0329}"/>
              </a:ext>
            </a:extLst>
          </p:cNvPr>
          <p:cNvSpPr txBox="1"/>
          <p:nvPr/>
        </p:nvSpPr>
        <p:spPr>
          <a:xfrm>
            <a:off x="4423230" y="1114272"/>
            <a:ext cx="5301342" cy="1493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/>
              <a:t>Q. A linear system is consistent if and only if…?</a:t>
            </a:r>
          </a:p>
        </p:txBody>
      </p:sp>
    </p:spTree>
    <p:extLst>
      <p:ext uri="{BB962C8B-B14F-4D97-AF65-F5344CB8AC3E}">
        <p14:creationId xmlns:p14="http://schemas.microsoft.com/office/powerpoint/2010/main" val="2587602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9BE0D-EAFA-446B-8FB3-D6F96ADFD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Particular solution and general solution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6E7519-B85F-4554-9678-C04C6D162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26</a:t>
            </a:fld>
            <a:endParaRPr lang="en-CA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A831D9E-65AA-4240-8FED-04C3D9D20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98" y="1252854"/>
            <a:ext cx="6467610" cy="2169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8E41A2-9356-4137-8B24-831190C70492}"/>
                  </a:ext>
                </a:extLst>
              </p:cNvPr>
              <p:cNvSpPr txBox="1"/>
              <p:nvPr/>
            </p:nvSpPr>
            <p:spPr>
              <a:xfrm>
                <a:off x="965481" y="3905808"/>
                <a:ext cx="271375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60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altLang="ko-KR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60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6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8E41A2-9356-4137-8B24-831190C70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481" y="3905808"/>
                <a:ext cx="2713755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7B1F7F-4EBF-41D9-A205-8CBA9E6733E9}"/>
                  </a:ext>
                </a:extLst>
              </p:cNvPr>
              <p:cNvSpPr txBox="1"/>
              <p:nvPr/>
            </p:nvSpPr>
            <p:spPr>
              <a:xfrm>
                <a:off x="950955" y="5011635"/>
                <a:ext cx="2708049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60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altLang="ko-KR" sz="6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sz="6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7B1F7F-4EBF-41D9-A205-8CBA9E673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55" y="5011635"/>
                <a:ext cx="2708049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F5A4000-2B15-4123-A35F-020482DBF2DF}"/>
              </a:ext>
            </a:extLst>
          </p:cNvPr>
          <p:cNvSpPr txBox="1"/>
          <p:nvPr/>
        </p:nvSpPr>
        <p:spPr>
          <a:xfrm>
            <a:off x="4268964" y="3740114"/>
            <a:ext cx="55572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Q. </a:t>
            </a:r>
            <a:r>
              <a:rPr lang="en-US" altLang="ko-KR" sz="2800" i="1" dirty="0"/>
              <a:t>Every</a:t>
            </a:r>
            <a:r>
              <a:rPr lang="en-US" altLang="ko-KR" sz="2800" dirty="0"/>
              <a:t> homogeneous linear system has a common solution. What is it?</a:t>
            </a:r>
          </a:p>
          <a:p>
            <a:endParaRPr lang="en-US" altLang="ko-KR" sz="2800" dirty="0"/>
          </a:p>
          <a:p>
            <a:r>
              <a:rPr lang="en-US" altLang="ko-KR" sz="2800" dirty="0"/>
              <a:t>Q. How to get the </a:t>
            </a:r>
            <a:r>
              <a:rPr lang="en-US" altLang="ko-KR" sz="2800" i="1" dirty="0"/>
              <a:t>general</a:t>
            </a:r>
            <a:r>
              <a:rPr lang="en-US" altLang="ko-KR" sz="2800" dirty="0"/>
              <a:t> solution from a </a:t>
            </a:r>
            <a:r>
              <a:rPr lang="en-US" altLang="ko-KR" sz="2800" i="1" dirty="0"/>
              <a:t>particular</a:t>
            </a:r>
            <a:r>
              <a:rPr lang="en-US" altLang="ko-KR" sz="2800" dirty="0"/>
              <a:t> solution?</a:t>
            </a:r>
          </a:p>
        </p:txBody>
      </p:sp>
    </p:spTree>
    <p:extLst>
      <p:ext uri="{BB962C8B-B14F-4D97-AF65-F5344CB8AC3E}">
        <p14:creationId xmlns:p14="http://schemas.microsoft.com/office/powerpoint/2010/main" val="3668702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02E834-F95E-4881-A7A9-444F6F971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Particular solution and general solution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A8FC16-14CC-4807-87C3-2BE98BF3C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27</a:t>
            </a:fld>
            <a:endParaRPr lang="en-CA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7208B8-8D7E-440D-8C8E-802EA702D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98" y="1252854"/>
            <a:ext cx="6467610" cy="2169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D05AF9-597F-42D7-9262-E5FFF34197D7}"/>
                  </a:ext>
                </a:extLst>
              </p:cNvPr>
              <p:cNvSpPr txBox="1"/>
              <p:nvPr/>
            </p:nvSpPr>
            <p:spPr>
              <a:xfrm>
                <a:off x="965481" y="3905808"/>
                <a:ext cx="271375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60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altLang="ko-KR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60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6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D05AF9-597F-42D7-9262-E5FFF3419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481" y="3905808"/>
                <a:ext cx="2713755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C9EBF5-F26E-4B58-9CE6-AFCD7D8F0069}"/>
                  </a:ext>
                </a:extLst>
              </p:cNvPr>
              <p:cNvSpPr txBox="1"/>
              <p:nvPr/>
            </p:nvSpPr>
            <p:spPr>
              <a:xfrm>
                <a:off x="950955" y="5011635"/>
                <a:ext cx="2708049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60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altLang="ko-KR" sz="6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sz="6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C9EBF5-F26E-4B58-9CE6-AFCD7D8F0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55" y="5011635"/>
                <a:ext cx="2708049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2491A26-E00F-472F-8300-855D2D764122}"/>
              </a:ext>
            </a:extLst>
          </p:cNvPr>
          <p:cNvSpPr txBox="1"/>
          <p:nvPr/>
        </p:nvSpPr>
        <p:spPr>
          <a:xfrm>
            <a:off x="3923503" y="3745507"/>
            <a:ext cx="8084457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/>
              <a:t>Q. How many solutions can a linear system have?</a:t>
            </a:r>
          </a:p>
          <a:p>
            <a:pPr>
              <a:lnSpc>
                <a:spcPct val="150000"/>
              </a:lnSpc>
            </a:pPr>
            <a:r>
              <a:rPr lang="en-US" altLang="ko-KR" sz="2800" dirty="0"/>
              <a:t>Q. A linear system cannot have only two distinct solutions. Why?</a:t>
            </a:r>
          </a:p>
          <a:p>
            <a:pPr>
              <a:lnSpc>
                <a:spcPct val="150000"/>
              </a:lnSpc>
            </a:pPr>
            <a:r>
              <a:rPr lang="en-US" altLang="ko-KR" sz="2800" dirty="0"/>
              <a:t>Q. How do </a:t>
            </a:r>
            <a:r>
              <a:rPr lang="en-US" altLang="ko-KR" sz="2800" dirty="0">
                <a:hlinkClick r:id="rId5"/>
              </a:rPr>
              <a:t>computers solve</a:t>
            </a:r>
            <a:r>
              <a:rPr lang="en-US" altLang="ko-KR" sz="2800" dirty="0"/>
              <a:t> a linear system?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E679D1-7FAE-48E1-8E63-E74092DBE85B}"/>
              </a:ext>
            </a:extLst>
          </p:cNvPr>
          <p:cNvSpPr txBox="1"/>
          <p:nvPr/>
        </p:nvSpPr>
        <p:spPr>
          <a:xfrm>
            <a:off x="8610600" y="1460293"/>
            <a:ext cx="2598057" cy="5847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Consolas" panose="020B0609020204030204" pitchFamily="49" charset="0"/>
              </a:rPr>
              <a:t>mldivide</a:t>
            </a:r>
            <a:endParaRPr lang="ko-KR" alt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40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18028-E3A9-45B8-8759-BC8B70450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</a:t>
            </a:r>
            <a:r>
              <a:rPr lang="en-US" altLang="ko-KR" i="1" dirty="0"/>
              <a:t>Algebra</a:t>
            </a:r>
            <a:endParaRPr lang="ko-KR" altLang="en-US" i="1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5B3233-A5A3-45CE-A9AF-43A567633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i="1" dirty="0"/>
              <a:t>Properties</a:t>
            </a:r>
            <a:r>
              <a:rPr lang="en-US" altLang="ko-KR" dirty="0"/>
              <a:t> of real numbers</a:t>
            </a:r>
          </a:p>
          <a:p>
            <a:pPr lvl="1"/>
            <a:r>
              <a:rPr lang="en-US" altLang="ko-KR" dirty="0"/>
              <a:t>Existence of identity element for addition and multiplication</a:t>
            </a:r>
          </a:p>
          <a:p>
            <a:pPr lvl="1"/>
            <a:r>
              <a:rPr lang="en-US" altLang="ko-KR" dirty="0"/>
              <a:t>Existence of inverse element for addition and multiplication</a:t>
            </a:r>
          </a:p>
          <a:p>
            <a:pPr lvl="1"/>
            <a:r>
              <a:rPr lang="en-US" altLang="ko-KR" dirty="0"/>
              <a:t>Associativity and commutativity for addition and multiplication</a:t>
            </a:r>
          </a:p>
          <a:p>
            <a:pPr lvl="1"/>
            <a:r>
              <a:rPr lang="en-US" altLang="ko-KR" dirty="0"/>
              <a:t>Distributivity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What is an </a:t>
            </a:r>
            <a:r>
              <a:rPr lang="en-US" altLang="ko-KR" i="1" dirty="0"/>
              <a:t>operation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What properties should an operation have?</a:t>
            </a:r>
          </a:p>
          <a:p>
            <a:r>
              <a:rPr lang="en-US" altLang="ko-KR" dirty="0"/>
              <a:t>Do matrices satisfy the properties above?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BEA5987-A06D-403E-ADE4-6AEE855FE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1454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0B8E2C-BB0A-425B-8FBE-749098B74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Inverse of a matrix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73FD0C7-A222-4A7C-975C-A4694EDC59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2963" y="1136342"/>
                <a:ext cx="11514338" cy="5423921"/>
              </a:xfrm>
            </p:spPr>
            <p:txBody>
              <a:bodyPr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altLang="ko-KR" dirty="0"/>
                  <a:t>[Def] Let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be an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matrix. If there exists a matrix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dirty="0"/>
                  <a:t> such that 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𝐵𝐴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ko-KR" b="0" dirty="0"/>
              </a:p>
              <a:p>
                <a:pPr>
                  <a:spcBef>
                    <a:spcPts val="600"/>
                  </a:spcBef>
                </a:pPr>
                <a:endParaRPr lang="en-US" altLang="ko-KR" dirty="0"/>
              </a:p>
              <a:p>
                <a:pPr>
                  <a:spcBef>
                    <a:spcPts val="600"/>
                  </a:spcBef>
                </a:pPr>
                <a:r>
                  <a:rPr lang="en-US" altLang="ko-KR" dirty="0"/>
                  <a:t>then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is said to be invertible (or nonsingular). </a:t>
                </a:r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dirty="0"/>
                  <a:t> is called an inverse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.</a:t>
                </a:r>
              </a:p>
              <a:p>
                <a:pPr>
                  <a:spcBef>
                    <a:spcPts val="600"/>
                  </a:spcBef>
                </a:pPr>
                <a:endParaRPr lang="en-US" altLang="ko-KR" dirty="0"/>
              </a:p>
              <a:p>
                <a:pPr>
                  <a:spcBef>
                    <a:spcPts val="600"/>
                  </a:spcBef>
                </a:pPr>
                <a:r>
                  <a:rPr lang="en-US" altLang="ko-KR" dirty="0"/>
                  <a:t>Quiz. Does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dirty="0"/>
                  <a:t> imply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𝐵𝐴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dirty="0"/>
                  <a:t>?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altLang="ko-KR" dirty="0"/>
                  <a:t>Quiz. Can a non-square matrix have an inverse?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altLang="ko-KR" dirty="0"/>
                  <a:t>Quiz. Is the inverse of a matrix unique?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73FD0C7-A222-4A7C-975C-A4694EDC59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2963" y="1136342"/>
                <a:ext cx="11514338" cy="5423921"/>
              </a:xfrm>
              <a:blipFill>
                <a:blip r:embed="rId2"/>
                <a:stretch>
                  <a:fillRect l="-953" t="-674" b="-22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9741FD-EFAB-4326-BFC7-CF3D6D8DD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29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E9AB9F-B7B9-4297-8E1F-9D4110208982}"/>
              </a:ext>
            </a:extLst>
          </p:cNvPr>
          <p:cNvSpPr txBox="1"/>
          <p:nvPr/>
        </p:nvSpPr>
        <p:spPr>
          <a:xfrm>
            <a:off x="8900886" y="2423465"/>
            <a:ext cx="2598057" cy="10772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Consolas" panose="020B0609020204030204" pitchFamily="49" charset="0"/>
              </a:rPr>
              <a:t>inv</a:t>
            </a:r>
          </a:p>
          <a:p>
            <a:r>
              <a:rPr lang="en-US" altLang="ko-KR" sz="3200" dirty="0" err="1">
                <a:latin typeface="Consolas" panose="020B0609020204030204" pitchFamily="49" charset="0"/>
              </a:rPr>
              <a:t>mldivide</a:t>
            </a:r>
            <a:endParaRPr lang="en-US" altLang="ko-KR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445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6B289E3-BFA9-416A-9E01-AEA8F43C30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1.1 What is a matrix?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8887883-2D32-4B0C-8829-20E8BBC681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782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E25677-F66B-43B3-AE94-248B669F7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Properties of inverse of a matrix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BD3D414-4A07-4B6E-B634-9400CBE805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and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are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invertible with the same size, then</a:t>
                </a:r>
              </a:p>
              <a:p>
                <a:endParaRPr lang="en-US" altLang="ko-KR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ko-KR" i="1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ko-KR" b="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ko-KR" b="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𝑘𝐴</m:t>
                            </m:r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BD3D414-4A07-4B6E-B634-9400CBE805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7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C0E481-BF40-4A32-8114-BC6BB5EB8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3294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C8D67E-F32E-4F77-97D1-19220B9E4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Calculation of the inverse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0A749D6-7763-46CC-9DC1-E98057AD1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4113" y="1136342"/>
            <a:ext cx="6103187" cy="5040621"/>
          </a:xfrm>
        </p:spPr>
        <p:txBody>
          <a:bodyPr/>
          <a:lstStyle/>
          <a:p>
            <a:r>
              <a:rPr lang="en-US" altLang="ko-KR" dirty="0"/>
              <a:t>ERO (Elementary Row Operations)</a:t>
            </a:r>
          </a:p>
          <a:p>
            <a:r>
              <a:rPr lang="en-US" altLang="ko-KR" dirty="0"/>
              <a:t>Why do EROs work?</a:t>
            </a:r>
          </a:p>
          <a:p>
            <a:r>
              <a:rPr lang="en-US" altLang="ko-KR" dirty="0"/>
              <a:t>If a matrix is not invertible, how does it fail?</a:t>
            </a:r>
          </a:p>
          <a:p>
            <a:r>
              <a:rPr lang="en-US" altLang="ko-KR" dirty="0"/>
              <a:t>How is the inverse actually calculated?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8B0AC8-6C2E-4226-A5DA-843979FDA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31</a:t>
            </a:fld>
            <a:endParaRPr lang="en-CA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0833E2-35A1-4A7B-ABE2-BEA6CA45E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55" y="1181052"/>
            <a:ext cx="4824017" cy="16121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C47974-53AF-46D6-84B2-8BC18D5CE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55" y="3272182"/>
            <a:ext cx="4722417" cy="1503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077BFA-B19B-45B8-8D5A-469559FF46C3}"/>
              </a:ext>
            </a:extLst>
          </p:cNvPr>
          <p:cNvSpPr txBox="1"/>
          <p:nvPr/>
        </p:nvSpPr>
        <p:spPr>
          <a:xfrm>
            <a:off x="9027886" y="4899965"/>
            <a:ext cx="2598057" cy="5847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Consolas" panose="020B0609020204030204" pitchFamily="49" charset="0"/>
              </a:rPr>
              <a:t>lu</a:t>
            </a:r>
            <a:endParaRPr lang="en-US" altLang="ko-KR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39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2C546-CA10-42DB-9877-C1FAEA1CE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Condition number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A9DBEE-22B3-4011-9891-EFA61B083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32</a:t>
            </a:fld>
            <a:endParaRPr lang="en-CA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C9E125-ECE1-4502-BC6E-056E2F011F88}"/>
              </a:ext>
            </a:extLst>
          </p:cNvPr>
          <p:cNvSpPr/>
          <p:nvPr/>
        </p:nvSpPr>
        <p:spPr>
          <a:xfrm>
            <a:off x="290456" y="1218438"/>
            <a:ext cx="374451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ko-KR" sz="2400" dirty="0">
                <a:latin typeface="Consolas" panose="020B0609020204030204" pitchFamily="49" charset="0"/>
              </a:rPr>
              <a:t>&gt;&gt; A = [ 400, -201</a:t>
            </a:r>
          </a:p>
          <a:p>
            <a:r>
              <a:rPr lang="pt-BR" altLang="ko-KR" sz="2400" dirty="0">
                <a:latin typeface="Consolas" panose="020B0609020204030204" pitchFamily="49" charset="0"/>
              </a:rPr>
              <a:t>        -800,  401];</a:t>
            </a:r>
          </a:p>
          <a:p>
            <a:endParaRPr lang="pt-BR" altLang="ko-KR" sz="2400" dirty="0">
              <a:latin typeface="Consolas" panose="020B0609020204030204" pitchFamily="49" charset="0"/>
            </a:endParaRPr>
          </a:p>
          <a:p>
            <a:r>
              <a:rPr lang="pt-BR" altLang="ko-KR" sz="2400" dirty="0">
                <a:latin typeface="Consolas" panose="020B0609020204030204" pitchFamily="49" charset="0"/>
              </a:rPr>
              <a:t>&gt;&gt; b = [200, -200]';</a:t>
            </a:r>
          </a:p>
          <a:p>
            <a:endParaRPr lang="pt-BR" altLang="ko-KR" sz="2400" dirty="0">
              <a:latin typeface="Consolas" panose="020B0609020204030204" pitchFamily="49" charset="0"/>
            </a:endParaRPr>
          </a:p>
          <a:p>
            <a:r>
              <a:rPr lang="fr-FR" altLang="ko-KR" sz="2400" dirty="0">
                <a:latin typeface="Consolas" panose="020B0609020204030204" pitchFamily="49" charset="0"/>
              </a:rPr>
              <a:t>&gt;&gt; A\b</a:t>
            </a:r>
          </a:p>
          <a:p>
            <a:r>
              <a:rPr lang="fr-FR" altLang="ko-KR" sz="2400" dirty="0">
                <a:latin typeface="Consolas" panose="020B0609020204030204" pitchFamily="49" charset="0"/>
              </a:rPr>
              <a:t>ans =</a:t>
            </a:r>
          </a:p>
          <a:p>
            <a:r>
              <a:rPr lang="fr-FR" altLang="ko-KR" sz="2400" dirty="0">
                <a:latin typeface="Consolas" panose="020B0609020204030204" pitchFamily="49" charset="0"/>
              </a:rPr>
              <a:t>  -100</a:t>
            </a:r>
          </a:p>
          <a:p>
            <a:r>
              <a:rPr lang="fr-FR" altLang="ko-KR" sz="2400" dirty="0">
                <a:latin typeface="Consolas" panose="020B0609020204030204" pitchFamily="49" charset="0"/>
              </a:rPr>
              <a:t>  -200</a:t>
            </a:r>
          </a:p>
          <a:p>
            <a:r>
              <a:rPr lang="fr-FR" altLang="ko-KR" sz="2400" dirty="0">
                <a:latin typeface="Consolas" panose="020B0609020204030204" pitchFamily="49" charset="0"/>
              </a:rPr>
              <a:t>&gt;&gt; </a:t>
            </a:r>
            <a:endParaRPr lang="pt-BR" altLang="ko-KR" sz="2400" dirty="0"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AA5BBB-BEB3-46AC-AD92-F3C6D41F43D1}"/>
              </a:ext>
            </a:extLst>
          </p:cNvPr>
          <p:cNvSpPr/>
          <p:nvPr/>
        </p:nvSpPr>
        <p:spPr>
          <a:xfrm>
            <a:off x="4866085" y="1218438"/>
            <a:ext cx="538100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ko-KR" sz="2400" dirty="0">
                <a:latin typeface="Consolas" panose="020B0609020204030204" pitchFamily="49" charset="0"/>
              </a:rPr>
              <a:t>&gt;&gt; A = [ 401, -201</a:t>
            </a:r>
          </a:p>
          <a:p>
            <a:r>
              <a:rPr lang="pt-BR" altLang="ko-KR" sz="2400" dirty="0">
                <a:latin typeface="Consolas" panose="020B0609020204030204" pitchFamily="49" charset="0"/>
              </a:rPr>
              <a:t>        -800,  401];</a:t>
            </a:r>
          </a:p>
          <a:p>
            <a:endParaRPr lang="pt-BR" altLang="ko-KR" sz="2400" dirty="0">
              <a:latin typeface="Consolas" panose="020B0609020204030204" pitchFamily="49" charset="0"/>
            </a:endParaRPr>
          </a:p>
          <a:p>
            <a:r>
              <a:rPr lang="pt-BR" altLang="ko-KR" sz="2400" dirty="0">
                <a:latin typeface="Consolas" panose="020B0609020204030204" pitchFamily="49" charset="0"/>
              </a:rPr>
              <a:t>&gt;&gt; b = [200, -200]';</a:t>
            </a:r>
          </a:p>
          <a:p>
            <a:endParaRPr lang="pt-BR" altLang="ko-KR" sz="2400" dirty="0">
              <a:latin typeface="Consolas" panose="020B0609020204030204" pitchFamily="49" charset="0"/>
            </a:endParaRPr>
          </a:p>
          <a:p>
            <a:r>
              <a:rPr lang="fr-FR" altLang="ko-KR" sz="2400" dirty="0">
                <a:latin typeface="Consolas" panose="020B0609020204030204" pitchFamily="49" charset="0"/>
              </a:rPr>
              <a:t>&gt;&gt; A\b</a:t>
            </a:r>
          </a:p>
          <a:p>
            <a:r>
              <a:rPr lang="fr-FR" altLang="ko-KR" sz="2400" dirty="0">
                <a:latin typeface="Consolas" panose="020B0609020204030204" pitchFamily="49" charset="0"/>
              </a:rPr>
              <a:t>ans =</a:t>
            </a:r>
          </a:p>
          <a:p>
            <a:r>
              <a:rPr lang="fr-FR" altLang="ko-KR" sz="2400" dirty="0">
                <a:latin typeface="Consolas" panose="020B0609020204030204" pitchFamily="49" charset="0"/>
              </a:rPr>
              <a:t>          40000.0000000364</a:t>
            </a:r>
          </a:p>
          <a:p>
            <a:r>
              <a:rPr lang="fr-FR" altLang="ko-KR" sz="2400" dirty="0">
                <a:latin typeface="Consolas" panose="020B0609020204030204" pitchFamily="49" charset="0"/>
              </a:rPr>
              <a:t>          79800.0000000726</a:t>
            </a:r>
          </a:p>
          <a:p>
            <a:r>
              <a:rPr lang="fr-FR" altLang="ko-KR" sz="2400" dirty="0">
                <a:latin typeface="Consolas" panose="020B0609020204030204" pitchFamily="49" charset="0"/>
              </a:rPr>
              <a:t>&gt;&gt; </a:t>
            </a:r>
            <a:endParaRPr lang="pt-BR" altLang="ko-KR" sz="24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3B45CF-C15D-412A-A30B-3A3E2B6ED10D}"/>
              </a:ext>
            </a:extLst>
          </p:cNvPr>
          <p:cNvSpPr txBox="1"/>
          <p:nvPr/>
        </p:nvSpPr>
        <p:spPr>
          <a:xfrm>
            <a:off x="9303487" y="489146"/>
            <a:ext cx="2598057" cy="5847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Consolas" panose="020B0609020204030204" pitchFamily="49" charset="0"/>
              </a:rPr>
              <a:t>cond</a:t>
            </a:r>
            <a:endParaRPr lang="ko-KR" alt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453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B040AD-5F02-4F93-8E82-88DE1CE0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Determinant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B8DF20-D061-4114-98D8-67E5ABD8B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963" y="4571577"/>
            <a:ext cx="11514337" cy="1959852"/>
          </a:xfrm>
        </p:spPr>
        <p:txBody>
          <a:bodyPr>
            <a:normAutofit/>
          </a:bodyPr>
          <a:lstStyle/>
          <a:p>
            <a:r>
              <a:rPr lang="en-US" altLang="ko-KR" dirty="0"/>
              <a:t>So what is the determinant?</a:t>
            </a:r>
          </a:p>
          <a:p>
            <a:r>
              <a:rPr lang="en-US" altLang="ko-KR" dirty="0"/>
              <a:t>Fun fact: Determinant is a </a:t>
            </a:r>
            <a:r>
              <a:rPr lang="en-US" altLang="ko-KR" i="1" dirty="0">
                <a:hlinkClick r:id="rId2"/>
              </a:rPr>
              <a:t>signed</a:t>
            </a:r>
            <a:r>
              <a:rPr lang="en-US" altLang="ko-KR" dirty="0"/>
              <a:t> </a:t>
            </a:r>
            <a:r>
              <a:rPr lang="en-US" altLang="ko-KR" dirty="0">
                <a:hlinkClick r:id="rId3"/>
              </a:rPr>
              <a:t>volume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Cofactor expansion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DD6329-7B54-4EFB-825D-B90923356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33</a:t>
            </a:fld>
            <a:endParaRPr lang="en-CA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D276149-BFC0-47F4-A1E4-82466641A1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63" y="1136342"/>
            <a:ext cx="5728304" cy="32221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4E0B94-8291-49BF-846A-9ACBC16927AE}"/>
              </a:ext>
            </a:extLst>
          </p:cNvPr>
          <p:cNvSpPr txBox="1"/>
          <p:nvPr/>
        </p:nvSpPr>
        <p:spPr>
          <a:xfrm>
            <a:off x="7797800" y="1567122"/>
            <a:ext cx="2598057" cy="5847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Consolas" panose="020B0609020204030204" pitchFamily="49" charset="0"/>
              </a:rPr>
              <a:t>det</a:t>
            </a:r>
            <a:endParaRPr lang="ko-KR" altLang="en-US" sz="3200" dirty="0"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80B0B2-6E2F-4875-A053-A5E4AED2D6D9}"/>
              </a:ext>
            </a:extLst>
          </p:cNvPr>
          <p:cNvSpPr/>
          <p:nvPr/>
        </p:nvSpPr>
        <p:spPr>
          <a:xfrm>
            <a:off x="0" y="6519446"/>
            <a:ext cx="45011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https://www.youtube.com/watch?v=3ROzG6n4yMc</a:t>
            </a:r>
          </a:p>
        </p:txBody>
      </p:sp>
    </p:spTree>
    <p:extLst>
      <p:ext uri="{BB962C8B-B14F-4D97-AF65-F5344CB8AC3E}">
        <p14:creationId xmlns:p14="http://schemas.microsoft.com/office/powerpoint/2010/main" val="30407554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61EF97-6AD9-4F1C-9D26-EFAC8C0BF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Properties of determinant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E35A0AA-808C-420B-92AB-E425CA87B5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For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matrices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dirty="0"/>
                  <a:t>,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m:rPr>
                        <m:sty m:val="p"/>
                      </m:rPr>
                      <a:rPr lang="en-US" altLang="ko-KR" i="1" dirty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altLang="ko-KR" i="1" dirty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(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⁡(</m:t>
                    </m:r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)=1</m:t>
                    </m:r>
                    <m:r>
                      <m:rPr>
                        <m:lit/>
                      </m:rPr>
                      <a:rPr lang="en-US" altLang="ko-KR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altLang="ko-KR" i="1" dirty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altLang="ko-KR" i="1" dirty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⁡(</m:t>
                    </m:r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𝑘𝐴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func>
                      <m:func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i="0" dirty="0" err="1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ko-KR" dirty="0"/>
              </a:p>
              <a:p>
                <a:r>
                  <a:rPr lang="en-US" altLang="ko-KR" dirty="0"/>
                  <a:t>Row multiplication by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 dirty="0"/>
                  <a:t>: the determinant is multiplied by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 dirty="0"/>
                  <a:t>. (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:r>
                  <a:rPr lang="en-US" altLang="ko-KR" dirty="0"/>
                  <a:t>Row addition: does not change the determinant.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)=1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:r>
                  <a:rPr lang="en-US" altLang="ko-KR" dirty="0"/>
                  <a:t>Row switching: change the sign of the determinant.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)=−1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:r>
                  <a:rPr lang="en-US" altLang="ko-KR" dirty="0"/>
                  <a:t>Rows or columns are linearly dependent.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E35A0AA-808C-420B-92AB-E425CA87B5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7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130346-DD5A-4D72-ABD6-9265A6192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53153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6B289E3-BFA9-416A-9E01-AEA8F43C30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2. Linear Algebra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8887883-2D32-4B0C-8829-20E8BBC681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9691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6B289E3-BFA9-416A-9E01-AEA8F43C30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2.1 Span, Subspace, Basis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8887883-2D32-4B0C-8829-20E8BBC681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299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82FB48-4BBA-4299-BC21-6DA677F87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Existence of an inverse of a matrix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87572AB-C16B-41D4-AABC-8C68225509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For an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matrix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, the followings are equivalent.</a:t>
                </a:r>
              </a:p>
              <a:p>
                <a:pPr marL="536575" indent="0">
                  <a:buNone/>
                </a:pPr>
                <a:r>
                  <a:rPr lang="en-US" altLang="ko-KR" sz="2400" dirty="0"/>
                  <a:t>(1)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2400" b="0" i="0" smtClean="0">
                        <a:latin typeface="Cambria Math" panose="02040503050406030204" pitchFamily="18" charset="0"/>
                      </a:rPr>
                      <m:t>rref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sz="2400" dirty="0"/>
                  <a:t> </a:t>
                </a:r>
                <a:br>
                  <a:rPr lang="en-US" altLang="ko-KR" sz="2400" i="1" dirty="0">
                    <a:latin typeface="Cambria Math" panose="02040503050406030204" pitchFamily="18" charset="0"/>
                  </a:rPr>
                </a:br>
                <a:r>
                  <a:rPr lang="en-US" altLang="ko-KR" sz="2400" dirty="0"/>
                  <a:t>(2)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ko-KR" altLang="en-US" sz="2400" dirty="0"/>
                  <a:t> </a:t>
                </a:r>
                <a:r>
                  <a:rPr lang="en-US" altLang="ko-KR" sz="2400" dirty="0"/>
                  <a:t>is a multiplication of elementary matrices.</a:t>
                </a:r>
              </a:p>
              <a:p>
                <a:pPr marL="536575" lvl="1" indent="0">
                  <a:buNone/>
                </a:pPr>
                <a:r>
                  <a:rPr lang="en-US" altLang="ko-KR" dirty="0"/>
                  <a:t>(3)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is invertible.</a:t>
                </a:r>
              </a:p>
              <a:p>
                <a:pPr marL="536575" lvl="1" indent="0">
                  <a:buNone/>
                </a:pPr>
                <a:r>
                  <a:rPr lang="en-US" altLang="ko-KR" b="0" dirty="0"/>
                  <a:t>(4)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has only a trivial.</a:t>
                </a:r>
              </a:p>
              <a:p>
                <a:pPr marL="536575" lvl="1" indent="0">
                  <a:buNone/>
                </a:pPr>
                <a:r>
                  <a:rPr lang="en-US" altLang="ko-KR" b="0" dirty="0"/>
                  <a:t>(5)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b="0" dirty="0"/>
                  <a:t> is consistent for every vector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.</a:t>
                </a:r>
              </a:p>
              <a:p>
                <a:pPr marL="536575" lvl="1" indent="0">
                  <a:buNone/>
                </a:pPr>
                <a:r>
                  <a:rPr lang="en-US" altLang="ko-KR" dirty="0"/>
                  <a:t>(6) The solution of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dirty="0"/>
                  <a:t> is unique for every vector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.</a:t>
                </a:r>
              </a:p>
              <a:p>
                <a:pPr marL="536575" lvl="1" indent="0">
                  <a:buNone/>
                </a:pPr>
                <a:r>
                  <a:rPr lang="en-US" altLang="ko-KR" b="0" dirty="0"/>
                  <a:t>(7) Column vectors of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are linearly independent.</a:t>
                </a:r>
              </a:p>
              <a:p>
                <a:pPr marL="536575" lvl="1" indent="0">
                  <a:buNone/>
                </a:pPr>
                <a:r>
                  <a:rPr lang="en-US" altLang="ko-KR" dirty="0"/>
                  <a:t>(8) Row vectors of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are linearly independent.</a:t>
                </a:r>
              </a:p>
              <a:p>
                <a:pPr marL="536575" lvl="1" indent="0">
                  <a:buNone/>
                </a:pPr>
                <a:r>
                  <a:rPr lang="en-US" altLang="ko-KR" dirty="0"/>
                  <a:t>(9)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altLang="ko-KR" dirty="0"/>
              </a:p>
              <a:p>
                <a:pPr marL="914400" lvl="1" indent="-457200">
                  <a:buAutoNum type="arabicParenBoth"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87572AB-C16B-41D4-AABC-8C68225509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7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ACE76E-D6CF-4FA4-BE70-C43C43DAE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05147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DD3E1-A891-43A5-8953-619C9C8FE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Existence of an inverse of a matrix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BAC08DE-8D51-4CD8-9B40-7459EBF0DF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For an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matrix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, the followings are equivalent.</a:t>
                </a:r>
              </a:p>
              <a:p>
                <a:pPr marL="536575" indent="0">
                  <a:buNone/>
                </a:pPr>
                <a:r>
                  <a:rPr lang="en-US" altLang="ko-KR" sz="2400" dirty="0"/>
                  <a:t>(10) Column vectors of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sz="2400" dirty="0"/>
                  <a:t> span</a:t>
                </a:r>
                <a:r>
                  <a:rPr lang="ko-KR" alt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sz="2400" dirty="0"/>
                  <a:t>.</a:t>
                </a:r>
              </a:p>
              <a:p>
                <a:pPr marL="536575" indent="0">
                  <a:buNone/>
                </a:pPr>
                <a:r>
                  <a:rPr lang="en-US" altLang="ko-KR" sz="2400" dirty="0"/>
                  <a:t>(11) Row vectors of </a:t>
                </a:r>
                <a14:m>
                  <m:oMath xmlns:m="http://schemas.openxmlformats.org/officeDocument/2006/math"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sz="2400" dirty="0"/>
                  <a:t> span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sz="2400" dirty="0"/>
                  <a:t>.</a:t>
                </a:r>
              </a:p>
              <a:p>
                <a:pPr marL="536575" indent="0">
                  <a:buNone/>
                </a:pPr>
                <a:r>
                  <a:rPr lang="en-US" altLang="ko-KR" sz="2400" dirty="0"/>
                  <a:t>(12) A set of column vectors of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sz="2400" dirty="0"/>
                  <a:t> forms a basis of</a:t>
                </a:r>
                <a:r>
                  <a:rPr lang="ko-KR" alt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sz="2400" dirty="0"/>
                  <a:t>.</a:t>
                </a:r>
              </a:p>
              <a:p>
                <a:pPr marL="536575" indent="0">
                  <a:buNone/>
                </a:pPr>
                <a:r>
                  <a:rPr lang="en-US" altLang="ko-KR" sz="2400" dirty="0"/>
                  <a:t>(13) A set of row vectors of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ko-KR" altLang="en-US" sz="2400" dirty="0"/>
                  <a:t> </a:t>
                </a:r>
                <a:r>
                  <a:rPr lang="en-US" altLang="ko-KR" sz="2400" dirty="0"/>
                  <a:t>forms a basis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sz="2400" dirty="0"/>
                  <a:t>.</a:t>
                </a:r>
              </a:p>
              <a:p>
                <a:pPr marL="536575" indent="0">
                  <a:buNone/>
                </a:pPr>
                <a:r>
                  <a:rPr lang="en-US" altLang="ko-KR" sz="2400" dirty="0"/>
                  <a:t>(14)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i="0" dirty="0" smtClean="0">
                        <a:latin typeface="Cambria Math" panose="02040503050406030204" pitchFamily="18" charset="0"/>
                      </a:rPr>
                      <m:t>rank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ko-KR" sz="2400" dirty="0"/>
              </a:p>
              <a:p>
                <a:pPr marL="536575" indent="0">
                  <a:buNone/>
                </a:pPr>
                <a:r>
                  <a:rPr lang="en-US" altLang="ko-KR" sz="2400" dirty="0"/>
                  <a:t>(15)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i="0" dirty="0" smtClean="0">
                        <a:latin typeface="Cambria Math" panose="02040503050406030204" pitchFamily="18" charset="0"/>
                      </a:rPr>
                      <m:t>nullity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) = 0</m:t>
                    </m:r>
                  </m:oMath>
                </a14:m>
                <a:endParaRPr lang="en-US" altLang="ko-KR" sz="2400" dirty="0"/>
              </a:p>
              <a:p>
                <a:pPr marL="536575" indent="0">
                  <a:buNone/>
                </a:pPr>
                <a:endParaRPr lang="en-US" altLang="ko-KR" sz="2400" dirty="0"/>
              </a:p>
              <a:p>
                <a:pPr marL="536575" indent="0">
                  <a:buNone/>
                </a:pPr>
                <a:endParaRPr lang="en-US" altLang="ko-KR" sz="2400" dirty="0"/>
              </a:p>
              <a:p>
                <a:pPr marL="536575" indent="0">
                  <a:buNone/>
                </a:pPr>
                <a:endParaRPr lang="en-US" altLang="ko-KR" sz="24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BAC08DE-8D51-4CD8-9B40-7459EBF0DF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7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A14B24-188D-495D-8FFA-A6C555752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53261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6996B4-8574-4678-9199-F25B33FCF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independence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446253-A9B6-4CE4-9B61-FB8B1C897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Linear combination</a:t>
            </a:r>
          </a:p>
          <a:p>
            <a:endParaRPr lang="en-US" altLang="ko-KR" dirty="0"/>
          </a:p>
          <a:p>
            <a:r>
              <a:rPr lang="en-US" altLang="ko-KR" dirty="0"/>
              <a:t>Linearly</a:t>
            </a:r>
            <a:r>
              <a:rPr lang="ko-KR" altLang="en-US" dirty="0"/>
              <a:t> </a:t>
            </a:r>
            <a:r>
              <a:rPr lang="en-US" altLang="ko-KR" dirty="0"/>
              <a:t>independent</a:t>
            </a:r>
            <a:r>
              <a:rPr lang="ko-KR" altLang="en-US" dirty="0"/>
              <a:t> ↔ </a:t>
            </a:r>
            <a:r>
              <a:rPr lang="en-US" altLang="ko-KR" dirty="0"/>
              <a:t>Linearly dependent</a:t>
            </a:r>
          </a:p>
          <a:p>
            <a:pPr lvl="1"/>
            <a:r>
              <a:rPr lang="en-US" altLang="ko-KR" dirty="0"/>
              <a:t>Any subset of linearly independent set is linearly independent.</a:t>
            </a:r>
          </a:p>
          <a:p>
            <a:pPr lvl="1"/>
            <a:r>
              <a:rPr lang="en-US" altLang="ko-KR" dirty="0"/>
              <a:t>Any superset of linearly dependent set is linearly dependent.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Quiz. How can we check if two vectors with</a:t>
            </a:r>
            <a:r>
              <a:rPr lang="ko-KR" altLang="en-US" dirty="0"/>
              <a:t> </a:t>
            </a:r>
            <a:r>
              <a:rPr lang="en-US" altLang="ko-KR" dirty="0"/>
              <a:t>same</a:t>
            </a:r>
            <a:r>
              <a:rPr lang="ko-KR" altLang="en-US" dirty="0"/>
              <a:t> </a:t>
            </a:r>
            <a:r>
              <a:rPr lang="en-US" altLang="ko-KR" dirty="0"/>
              <a:t>size</a:t>
            </a:r>
            <a:r>
              <a:rPr lang="ko-KR" altLang="en-US" dirty="0"/>
              <a:t> </a:t>
            </a:r>
            <a:r>
              <a:rPr lang="en-US" altLang="ko-KR" dirty="0"/>
              <a:t>are</a:t>
            </a:r>
            <a:r>
              <a:rPr lang="ko-KR" altLang="en-US" dirty="0"/>
              <a:t> </a:t>
            </a:r>
            <a:r>
              <a:rPr lang="en-US" altLang="ko-KR" dirty="0"/>
              <a:t>linearly</a:t>
            </a:r>
            <a:r>
              <a:rPr lang="ko-KR" altLang="en-US" dirty="0"/>
              <a:t> </a:t>
            </a:r>
            <a:r>
              <a:rPr lang="en-US" altLang="ko-KR" dirty="0"/>
              <a:t>independent? What about three or more vectors?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6674B9-65CB-4A47-AFCD-97BAC9D7D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1646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DF96FF-0C16-46A6-8EFE-04A9030E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Matrix</a:t>
            </a:r>
            <a:endParaRPr lang="en-CA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2F97B8-C21E-4617-AC25-64347A08A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What is a matrix?</a:t>
            </a:r>
            <a:endParaRPr lang="en-CA" sz="3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0A735D-2654-44B7-AD80-BD5501984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835C7-4181-47F3-A53C-DB2A56D99C38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077329D-B037-4F1D-8E04-1ADA6F9427D4}"/>
              </a:ext>
            </a:extLst>
          </p:cNvPr>
          <p:cNvSpPr/>
          <p:nvPr/>
        </p:nvSpPr>
        <p:spPr>
          <a:xfrm>
            <a:off x="1082675" y="2662771"/>
            <a:ext cx="3054350" cy="2438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CFB1C4-62F4-44A1-BAC1-4C8F0817EF4A}"/>
              </a:ext>
            </a:extLst>
          </p:cNvPr>
          <p:cNvSpPr txBox="1"/>
          <p:nvPr/>
        </p:nvSpPr>
        <p:spPr>
          <a:xfrm>
            <a:off x="2194371" y="299647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1</a:t>
            </a:r>
            <a:endParaRPr lang="ko-KR" alt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F3753C-56D5-49D1-BDE7-D17A0FB63255}"/>
              </a:ext>
            </a:extLst>
          </p:cNvPr>
          <p:cNvSpPr txBox="1"/>
          <p:nvPr/>
        </p:nvSpPr>
        <p:spPr>
          <a:xfrm>
            <a:off x="2556321" y="362036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2</a:t>
            </a:r>
            <a:endParaRPr lang="ko-KR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AD9443-0F8C-4C16-8BEF-87A637F13B08}"/>
              </a:ext>
            </a:extLst>
          </p:cNvPr>
          <p:cNvSpPr txBox="1"/>
          <p:nvPr/>
        </p:nvSpPr>
        <p:spPr>
          <a:xfrm>
            <a:off x="1826963" y="388197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3</a:t>
            </a:r>
            <a:endParaRPr lang="ko-KR" alt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D868A1-BE17-4D96-AFEE-DE609A7B0E42}"/>
              </a:ext>
            </a:extLst>
          </p:cNvPr>
          <p:cNvSpPr txBox="1"/>
          <p:nvPr/>
        </p:nvSpPr>
        <p:spPr>
          <a:xfrm>
            <a:off x="3594575" y="383640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4</a:t>
            </a:r>
            <a:endParaRPr lang="ko-KR" altLang="en-US" sz="2800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75E08817-6476-496B-B2D7-7843D9D04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448453"/>
              </p:ext>
            </p:extLst>
          </p:nvPr>
        </p:nvGraphicFramePr>
        <p:xfrm>
          <a:off x="4771963" y="1655884"/>
          <a:ext cx="2854570" cy="177311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70914">
                  <a:extLst>
                    <a:ext uri="{9D8B030D-6E8A-4147-A177-3AD203B41FA5}">
                      <a16:colId xmlns:a16="http://schemas.microsoft.com/office/drawing/2014/main" val="1749953529"/>
                    </a:ext>
                  </a:extLst>
                </a:gridCol>
                <a:gridCol w="570914">
                  <a:extLst>
                    <a:ext uri="{9D8B030D-6E8A-4147-A177-3AD203B41FA5}">
                      <a16:colId xmlns:a16="http://schemas.microsoft.com/office/drawing/2014/main" val="2773432191"/>
                    </a:ext>
                  </a:extLst>
                </a:gridCol>
                <a:gridCol w="570914">
                  <a:extLst>
                    <a:ext uri="{9D8B030D-6E8A-4147-A177-3AD203B41FA5}">
                      <a16:colId xmlns:a16="http://schemas.microsoft.com/office/drawing/2014/main" val="39078462"/>
                    </a:ext>
                  </a:extLst>
                </a:gridCol>
                <a:gridCol w="570914">
                  <a:extLst>
                    <a:ext uri="{9D8B030D-6E8A-4147-A177-3AD203B41FA5}">
                      <a16:colId xmlns:a16="http://schemas.microsoft.com/office/drawing/2014/main" val="3145609257"/>
                    </a:ext>
                  </a:extLst>
                </a:gridCol>
                <a:gridCol w="570914">
                  <a:extLst>
                    <a:ext uri="{9D8B030D-6E8A-4147-A177-3AD203B41FA5}">
                      <a16:colId xmlns:a16="http://schemas.microsoft.com/office/drawing/2014/main" val="1866485985"/>
                    </a:ext>
                  </a:extLst>
                </a:gridCol>
              </a:tblGrid>
              <a:tr h="4432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0079679"/>
                  </a:ext>
                </a:extLst>
              </a:tr>
              <a:tr h="4432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373513"/>
                  </a:ext>
                </a:extLst>
              </a:tr>
              <a:tr h="4432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90075481"/>
                  </a:ext>
                </a:extLst>
              </a:tr>
              <a:tr h="4432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0647535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0BC60F9-CAE0-4240-9D91-C38AE94D0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019341"/>
              </p:ext>
            </p:extLst>
          </p:nvPr>
        </p:nvGraphicFramePr>
        <p:xfrm>
          <a:off x="7963574" y="1655884"/>
          <a:ext cx="2854570" cy="177311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70914">
                  <a:extLst>
                    <a:ext uri="{9D8B030D-6E8A-4147-A177-3AD203B41FA5}">
                      <a16:colId xmlns:a16="http://schemas.microsoft.com/office/drawing/2014/main" val="1749953529"/>
                    </a:ext>
                  </a:extLst>
                </a:gridCol>
                <a:gridCol w="570914">
                  <a:extLst>
                    <a:ext uri="{9D8B030D-6E8A-4147-A177-3AD203B41FA5}">
                      <a16:colId xmlns:a16="http://schemas.microsoft.com/office/drawing/2014/main" val="2773432191"/>
                    </a:ext>
                  </a:extLst>
                </a:gridCol>
                <a:gridCol w="570914">
                  <a:extLst>
                    <a:ext uri="{9D8B030D-6E8A-4147-A177-3AD203B41FA5}">
                      <a16:colId xmlns:a16="http://schemas.microsoft.com/office/drawing/2014/main" val="39078462"/>
                    </a:ext>
                  </a:extLst>
                </a:gridCol>
                <a:gridCol w="570914">
                  <a:extLst>
                    <a:ext uri="{9D8B030D-6E8A-4147-A177-3AD203B41FA5}">
                      <a16:colId xmlns:a16="http://schemas.microsoft.com/office/drawing/2014/main" val="3145609257"/>
                    </a:ext>
                  </a:extLst>
                </a:gridCol>
                <a:gridCol w="570914">
                  <a:extLst>
                    <a:ext uri="{9D8B030D-6E8A-4147-A177-3AD203B41FA5}">
                      <a16:colId xmlns:a16="http://schemas.microsoft.com/office/drawing/2014/main" val="1866485985"/>
                    </a:ext>
                  </a:extLst>
                </a:gridCol>
              </a:tblGrid>
              <a:tr h="4432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0079679"/>
                  </a:ext>
                </a:extLst>
              </a:tr>
              <a:tr h="4432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373513"/>
                  </a:ext>
                </a:extLst>
              </a:tr>
              <a:tr h="443279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21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90075481"/>
                  </a:ext>
                </a:extLst>
              </a:tr>
              <a:tr h="443279">
                <a:tc gridSpan="2"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 hMerge="1"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25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0647535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2228BAB-7225-4B6A-B27F-5945C73E7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899772"/>
              </p:ext>
            </p:extLst>
          </p:nvPr>
        </p:nvGraphicFramePr>
        <p:xfrm>
          <a:off x="4771963" y="4138207"/>
          <a:ext cx="2854570" cy="177311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70914">
                  <a:extLst>
                    <a:ext uri="{9D8B030D-6E8A-4147-A177-3AD203B41FA5}">
                      <a16:colId xmlns:a16="http://schemas.microsoft.com/office/drawing/2014/main" val="1749953529"/>
                    </a:ext>
                  </a:extLst>
                </a:gridCol>
                <a:gridCol w="570914">
                  <a:extLst>
                    <a:ext uri="{9D8B030D-6E8A-4147-A177-3AD203B41FA5}">
                      <a16:colId xmlns:a16="http://schemas.microsoft.com/office/drawing/2014/main" val="2773432191"/>
                    </a:ext>
                  </a:extLst>
                </a:gridCol>
                <a:gridCol w="570914">
                  <a:extLst>
                    <a:ext uri="{9D8B030D-6E8A-4147-A177-3AD203B41FA5}">
                      <a16:colId xmlns:a16="http://schemas.microsoft.com/office/drawing/2014/main" val="39078462"/>
                    </a:ext>
                  </a:extLst>
                </a:gridCol>
                <a:gridCol w="570914">
                  <a:extLst>
                    <a:ext uri="{9D8B030D-6E8A-4147-A177-3AD203B41FA5}">
                      <a16:colId xmlns:a16="http://schemas.microsoft.com/office/drawing/2014/main" val="3145609257"/>
                    </a:ext>
                  </a:extLst>
                </a:gridCol>
                <a:gridCol w="570914">
                  <a:extLst>
                    <a:ext uri="{9D8B030D-6E8A-4147-A177-3AD203B41FA5}">
                      <a16:colId xmlns:a16="http://schemas.microsoft.com/office/drawing/2014/main" val="1866485985"/>
                    </a:ext>
                  </a:extLst>
                </a:gridCol>
              </a:tblGrid>
              <a:tr h="4432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0079679"/>
                  </a:ext>
                </a:extLst>
              </a:tr>
              <a:tr h="4432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 rowSpan="2" gridSpan="3">
                  <a:txBody>
                    <a:bodyPr/>
                    <a:lstStyle/>
                    <a:p>
                      <a:pPr algn="ctr" fontAlgn="ctr"/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373513"/>
                  </a:ext>
                </a:extLst>
              </a:tr>
              <a:tr h="4432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18</a:t>
                      </a:r>
                    </a:p>
                  </a:txBody>
                  <a:tcPr marL="9525" marR="9525" marT="9525" marB="0" anchor="ctr"/>
                </a:tc>
                <a:tc gridSpan="3" vMerge="1">
                  <a:txBody>
                    <a:bodyPr/>
                    <a:lstStyle/>
                    <a:p>
                      <a:pPr algn="ctr" fontAlgn="ctr"/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90075481"/>
                  </a:ext>
                </a:extLst>
              </a:tr>
              <a:tr h="4432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0647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2294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D25CBA-8513-4D3C-847D-A1A7B7E18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Span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28F40EB-45E5-4324-A6DC-037D6696C3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[</a:t>
                </a:r>
                <a:r>
                  <a:rPr lang="en-US" altLang="ko-KR" dirty="0" err="1"/>
                  <a:t>Thm</a:t>
                </a:r>
                <a:r>
                  <a:rPr lang="en-US" altLang="ko-KR" dirty="0"/>
                  <a:t>] Given a vector space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ko-KR" dirty="0"/>
                  <a:t>,</a:t>
                </a:r>
              </a:p>
              <a:p>
                <a:pPr lvl="1"/>
                <a:r>
                  <a:rPr lang="en-US" altLang="ko-KR" dirty="0"/>
                  <a:t>If a set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dirty="0"/>
                  <a:t> spans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ko-KR" dirty="0"/>
                  <a:t>, any superset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dirty="0"/>
                  <a:t> spans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ko-KR" dirty="0"/>
                  <a:t>.</a:t>
                </a:r>
              </a:p>
              <a:p>
                <a:pPr lvl="1"/>
                <a:r>
                  <a:rPr lang="en-US" altLang="ko-KR" dirty="0"/>
                  <a:t>If a set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does not span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ko-KR" dirty="0"/>
                  <a:t>, any subset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does not span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ko-KR" dirty="0"/>
                  <a:t>.</a:t>
                </a:r>
              </a:p>
              <a:p>
                <a:pPr lvl="1"/>
                <a:endParaRPr lang="en-US" altLang="ko-KR" dirty="0"/>
              </a:p>
              <a:p>
                <a:r>
                  <a:rPr lang="en-US" altLang="ko-KR" dirty="0"/>
                  <a:t>Quiz. What is the minimum size of a set that spans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/>
                  <a:t>? What about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dirty="0"/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?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28F40EB-45E5-4324-A6DC-037D6696C3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7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96F0E3-3C95-4BDE-AF34-C56289318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60837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41455C-9176-4D77-B678-2AB4CCBE8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Orthogonal complement and hyperplane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007EAB1-E7D6-4B07-BED3-AB1BE71681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altLang="ko-KR" dirty="0"/>
                  <a:t>A set of vectors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that satisfy below is a line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 (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≠0 </m:t>
                      </m:r>
                      <m:r>
                        <m:rPr>
                          <m:nor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m:rPr>
                          <m:nor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some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The line is perpendicular to the vector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A set of vectors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that satisfy below is a plane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≠0 </m:t>
                      </m:r>
                      <m:r>
                        <m:rPr>
                          <m:nor/>
                        </m:rPr>
                        <a:rPr lang="en-US" altLang="ko-KR">
                          <a:latin typeface="Cambria Math" panose="02040503050406030204" pitchFamily="18" charset="0"/>
                        </a:rPr>
                        <m:t>for</m:t>
                      </m:r>
                      <m:r>
                        <m:rPr>
                          <m:nor/>
                        </m:rPr>
                        <a:rPr lang="en-US" altLang="ko-KR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some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The plane is perpendicular to the vector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/>
                  <a:t>.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007EAB1-E7D6-4B07-BED3-AB1BE71681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88" t="-1693" b="-14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2F7A84-C7AC-41A1-B83A-83F1A131E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34866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EC739-4E29-418A-AE2A-0A36EECA8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Orthogonal complement and hyperplane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E9C642D-BB81-4672-B425-4EC0A27444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A set of vectors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that satisfy the below is called a hyperplane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…+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≠0 </m:t>
                      </m:r>
                      <m:r>
                        <m:rPr>
                          <m:nor/>
                        </m:rPr>
                        <a:rPr lang="en-US" altLang="ko-KR">
                          <a:latin typeface="Cambria Math" panose="02040503050406030204" pitchFamily="18" charset="0"/>
                        </a:rPr>
                        <m:t>for</m:t>
                      </m:r>
                      <m:r>
                        <m:rPr>
                          <m:nor/>
                        </m:rPr>
                        <a:rPr lang="en-US" altLang="ko-KR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some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The hyperplane is perpendicular to the vector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.</a:t>
                </a:r>
              </a:p>
              <a:p>
                <a:r>
                  <a:rPr lang="en-US" altLang="ko-KR" dirty="0"/>
                  <a:t>If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dirty="0"/>
                  <a:t>, the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hyperplane passes through the origin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.</a:t>
                </a:r>
              </a:p>
              <a:p>
                <a:pPr lvl="1"/>
                <a:r>
                  <a:rPr lang="en-US" altLang="ko-KR" dirty="0"/>
                  <a:t>The hyperplane is the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solution set of a linear system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𝒂𝒙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ko-KR" dirty="0"/>
                  <a:t>.</a:t>
                </a:r>
              </a:p>
              <a:p>
                <a:pPr lvl="1"/>
                <a:r>
                  <a:rPr lang="en-US" altLang="ko-KR" dirty="0"/>
                  <a:t>A set of vectors that are perpendicular to a vector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⊥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E9C642D-BB81-4672-B425-4EC0A27444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7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6CF566-B0D7-4E07-9035-3F3D1019C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60724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0CA572-CEE7-4F73-8845-E1ABE1350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Subspace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BB9ED26-1B99-4D5D-9F95-5710A9AA6B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[Def] A nonempty subset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ko-KR" dirty="0"/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 is a subspace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 if it is closed under scalar multiplication and addition, denoted by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[</a:t>
                </a:r>
                <a:r>
                  <a:rPr lang="en-US" altLang="ko-KR" dirty="0" err="1"/>
                  <a:t>Thm</a:t>
                </a:r>
                <a:r>
                  <a:rPr lang="en-US" altLang="ko-KR" dirty="0"/>
                  <a:t>] If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is an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err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matrix, the solution set of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dirty="0"/>
                  <a:t> is a subspace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err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Quiz. Every subspace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has a common element. What is it?</a:t>
                </a:r>
              </a:p>
              <a:p>
                <a:r>
                  <a:rPr lang="en-US" altLang="ko-KR" dirty="0"/>
                  <a:t>Quiz. 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and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are subspaces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, then</a:t>
                </a:r>
              </a:p>
              <a:p>
                <a:pPr lvl="1"/>
                <a:r>
                  <a:rPr lang="en-US" altLang="ko-KR" dirty="0"/>
                  <a:t>Is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also a subspace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?</a:t>
                </a:r>
              </a:p>
              <a:p>
                <a:pPr lvl="1"/>
                <a:r>
                  <a:rPr lang="en-US" altLang="ko-KR" dirty="0"/>
                  <a:t>Is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also a subspace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?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BB9ED26-1B99-4D5D-9F95-5710A9AA6B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726" r="-1906" b="-4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7A54FE-1A93-4129-88A5-7E0999784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02928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CDB7D8-5DE0-4682-B8AE-7AB6590B2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Subspace – General solution of a linear system</a:t>
            </a:r>
            <a:endParaRPr lang="ko-KR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82D740F-2C5E-4D1A-8B22-1496A4AA85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ko-KR" dirty="0"/>
                  <a:t>Pick a solution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dirty="0"/>
                  <a:t>,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/>
                  <a:t>.</a:t>
                </a:r>
              </a:p>
              <a:p>
                <a:r>
                  <a:rPr lang="en-US" altLang="ko-KR" dirty="0"/>
                  <a:t>Let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ko-KR" dirty="0"/>
                  <a:t> be the solution space 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dirty="0"/>
                  <a:t>.</a:t>
                </a:r>
              </a:p>
              <a:p>
                <a:r>
                  <a:rPr lang="en-US" altLang="ko-KR" dirty="0"/>
                  <a:t>Then for every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ko-KR" i="1" dirty="0" err="1" smtClean="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/>
                  <a:t> is also a solution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[</a:t>
                </a:r>
                <a:r>
                  <a:rPr lang="en-US" altLang="ko-KR" dirty="0" err="1"/>
                  <a:t>Thm</a:t>
                </a:r>
                <a:r>
                  <a:rPr lang="en-US" altLang="ko-KR" dirty="0"/>
                  <a:t>] 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dirty="0"/>
                  <a:t> is consistent, letting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ko-KR" dirty="0"/>
                  <a:t> the solution space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dirty="0"/>
                  <a:t>, the solution space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dirty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ko-KR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/>
                  <a:t> is </a:t>
                </a:r>
                <a:r>
                  <a:rPr lang="en-US" altLang="ko-KR" i="1" dirty="0"/>
                  <a:t>any</a:t>
                </a:r>
                <a:r>
                  <a:rPr lang="en-US" altLang="ko-KR" dirty="0"/>
                  <a:t> solution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Q. Why </a:t>
                </a:r>
                <a:r>
                  <a:rPr lang="en-US" altLang="ko-KR" i="1" dirty="0"/>
                  <a:t>any</a:t>
                </a:r>
                <a:r>
                  <a:rPr lang="en-US" altLang="ko-KR" dirty="0"/>
                  <a:t> solution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dirty="0"/>
                  <a:t>?</a:t>
                </a:r>
              </a:p>
              <a:p>
                <a:r>
                  <a:rPr lang="en-US" altLang="ko-KR" dirty="0"/>
                  <a:t>Q. Is the solution space of an </a:t>
                </a:r>
                <a:r>
                  <a:rPr lang="en-US" altLang="ko-KR" i="1" dirty="0"/>
                  <a:t>inhomogeneous</a:t>
                </a:r>
                <a:r>
                  <a:rPr lang="en-US" altLang="ko-KR" dirty="0"/>
                  <a:t> linear system a subspace?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82D740F-2C5E-4D1A-8B22-1496A4AA85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10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0B3EF4-4E41-48EB-844B-409692DFE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23241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15C02-585E-4161-B54C-42D808617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Subspace – General solution of a linear system</a:t>
            </a:r>
            <a:endParaRPr lang="ko-KR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00E32E5-3A4B-47EC-A075-C789E6DE97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[</a:t>
                </a:r>
                <a:r>
                  <a:rPr lang="en-US" altLang="ko-KR" dirty="0" err="1"/>
                  <a:t>Thm</a:t>
                </a:r>
                <a:r>
                  <a:rPr lang="en-US" altLang="ko-KR" dirty="0"/>
                  <a:t>] Given an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matrix, the followings are equivalent.</a:t>
                </a:r>
              </a:p>
              <a:p>
                <a:pPr lvl="1"/>
                <a:r>
                  <a:rPr lang="en-US" altLang="ko-KR" dirty="0"/>
                  <a:t>(1)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dirty="0"/>
                  <a:t> has only the trivial solution.</a:t>
                </a:r>
              </a:p>
              <a:p>
                <a:pPr lvl="1"/>
                <a:r>
                  <a:rPr lang="en-US" altLang="ko-KR" dirty="0"/>
                  <a:t>(2)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dirty="0"/>
                  <a:t> has at most one solution for every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.</a:t>
                </a:r>
              </a:p>
              <a:p>
                <a:pPr lvl="1"/>
                <a:endParaRPr lang="en-US" altLang="ko-KR" dirty="0"/>
              </a:p>
              <a:p>
                <a:r>
                  <a:rPr lang="en-US" altLang="ko-KR" dirty="0"/>
                  <a:t>[</a:t>
                </a:r>
                <a:r>
                  <a:rPr lang="en-US" altLang="ko-KR" dirty="0" err="1"/>
                  <a:t>Thm</a:t>
                </a:r>
                <a:r>
                  <a:rPr lang="en-US" altLang="ko-KR" dirty="0"/>
                  <a:t>] 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dirty="0"/>
                  <a:t> has more unknowns than equations, it is either inconsistent or has infinitely many </a:t>
                </a:r>
                <a:r>
                  <a:rPr lang="en-US" altLang="ko-KR" dirty="0" err="1"/>
                  <a:t>soultions</a:t>
                </a:r>
                <a:r>
                  <a:rPr lang="en-US" altLang="ko-KR" dirty="0"/>
                  <a:t>.</a:t>
                </a:r>
              </a:p>
              <a:p>
                <a:r>
                  <a:rPr lang="en-US" altLang="ko-KR" dirty="0"/>
                  <a:t>[</a:t>
                </a:r>
                <a:r>
                  <a:rPr lang="en-US" altLang="ko-KR" dirty="0" err="1"/>
                  <a:t>Thm</a:t>
                </a:r>
                <a:r>
                  <a:rPr lang="en-US" altLang="ko-KR" dirty="0"/>
                  <a:t>]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dirty="0"/>
                  <a:t> is consistent.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ko-KR" i="1" dirty="0" smtClean="0">
                        <a:latin typeface="Cambria Math" panose="02040503050406030204" pitchFamily="18" charset="0"/>
                      </a:rPr>
                      <m:t>col</m:t>
                    </m:r>
                    <m:d>
                      <m:d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ko-KR" dirty="0"/>
                  <a:t>.</a:t>
                </a:r>
              </a:p>
              <a:p>
                <a:r>
                  <a:rPr lang="en-US" altLang="ko-KR" dirty="0"/>
                  <a:t>[</a:t>
                </a:r>
                <a:r>
                  <a:rPr lang="en-US" altLang="ko-KR" dirty="0" err="1"/>
                  <a:t>Thm</a:t>
                </a:r>
                <a:r>
                  <a:rPr lang="en-US" altLang="ko-KR" dirty="0"/>
                  <a:t>] Given an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matrix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, the solution space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dirty="0"/>
                  <a:t> consists of all vectors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 that are orthogonal to every row in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00E32E5-3A4B-47EC-A075-C789E6DE97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726" r="-9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2D8824-563D-45F8-A9F6-950A0FAEA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79570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30AF1-ABFF-42C6-9B0E-19EFF3DC7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B8081D4-1402-4192-B6DC-1107BCB2DE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[Def] A set of vectors in a subspace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ko-KR" dirty="0"/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 is </a:t>
                </a:r>
                <a:r>
                  <a:rPr lang="en-US" altLang="ko-KR" b="1" dirty="0"/>
                  <a:t>a</a:t>
                </a:r>
                <a:r>
                  <a:rPr lang="en-US" altLang="ko-KR" dirty="0"/>
                  <a:t> basis for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ko-KR" dirty="0"/>
                  <a:t> if it is linearly independent and spans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Obvious facts</a:t>
                </a:r>
              </a:p>
              <a:p>
                <a:pPr lvl="1"/>
                <a:r>
                  <a:rPr lang="en-US" altLang="ko-KR" dirty="0"/>
                  <a:t>Basis is not unique. (Exception?)</a:t>
                </a:r>
              </a:p>
              <a:p>
                <a:pPr lvl="1"/>
                <a:r>
                  <a:rPr lang="en-US" altLang="ko-KR" dirty="0"/>
                  <a:t>A basis is not a subspace.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dirty="0"/>
                  <a:t> is a basis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ko-KR" dirty="0"/>
                  <a:t> Any proper subset of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dirty="0"/>
                  <a:t> does not span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ko-KR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dirty="0"/>
                  <a:t> is a basis of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ko-KR" i="1" dirty="0" err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ko-KR" i="1" dirty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ko-KR" dirty="0"/>
                  <a:t> Any proper superset of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dirty="0"/>
                  <a:t> spans V.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dirty="0"/>
                  <a:t> is a basis of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ko-KR" i="1" dirty="0" err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ko-KR" i="1" dirty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ko-KR" dirty="0"/>
                  <a:t> Any proper superset of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dirty="0"/>
                  <a:t> is linearly dependent.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B8081D4-1402-4192-B6DC-1107BCB2DE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7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D0C54E-9994-4D2B-A847-7D7302162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36768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E7166-54A0-42AE-8647-53571A42D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Basis – Quizzes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B52055B-E45B-45DA-8507-46DCA3B48A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What is the most </a:t>
                </a:r>
                <a:r>
                  <a:rPr lang="en-US" altLang="ko-KR" i="1" dirty="0"/>
                  <a:t>standard</a:t>
                </a:r>
                <a:r>
                  <a:rPr lang="en-US" altLang="ko-KR" dirty="0"/>
                  <a:t> basis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?</a:t>
                </a:r>
              </a:p>
              <a:p>
                <a:r>
                  <a:rPr lang="en-US" altLang="ko-KR" dirty="0"/>
                  <a:t>What is the size of a basis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?</a:t>
                </a:r>
              </a:p>
              <a:p>
                <a:r>
                  <a:rPr lang="en-US" altLang="ko-KR" dirty="0"/>
                  <a:t>What is the size of a basis of a plane through the origin in</a:t>
                </a:r>
                <a:r>
                  <a:rPr lang="en-US" altLang="ko-KR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dirty="0"/>
                  <a:t>?</a:t>
                </a:r>
              </a:p>
              <a:p>
                <a:r>
                  <a:rPr lang="en-US" altLang="ko-KR" dirty="0"/>
                  <a:t>What is the size of a basis of a line through the origin in</a:t>
                </a:r>
                <a:r>
                  <a:rPr lang="en-US" altLang="ko-KR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dirty="0"/>
                  <a:t>?</a:t>
                </a:r>
              </a:p>
              <a:p>
                <a:r>
                  <a:rPr lang="en-US" altLang="ko-KR" dirty="0"/>
                  <a:t>Why do we say a space is 3-D, a plane is 2-D, a line is 1-D? </a:t>
                </a:r>
              </a:p>
              <a:p>
                <a:r>
                  <a:rPr lang="en-US" altLang="ko-KR" dirty="0"/>
                  <a:t>Can a set of more than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vectors be a basis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?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B52055B-E45B-45DA-8507-46DCA3B48A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7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740A23-D0E3-4DFF-8525-B944CC77F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47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476433-39F2-498E-B7B8-8D374C3DEB8B}"/>
              </a:ext>
            </a:extLst>
          </p:cNvPr>
          <p:cNvSpPr txBox="1"/>
          <p:nvPr/>
        </p:nvSpPr>
        <p:spPr>
          <a:xfrm>
            <a:off x="9002485" y="754261"/>
            <a:ext cx="2598057" cy="5847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Consolas" panose="020B0609020204030204" pitchFamily="49" charset="0"/>
              </a:rPr>
              <a:t>orth</a:t>
            </a:r>
            <a:endParaRPr lang="ko-KR" alt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6211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9E0A55-1062-4272-A4D2-1213A0822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Basis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Theorems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9FA0747-0433-4B36-9767-77A1C51111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[</a:t>
                </a:r>
                <a:r>
                  <a:rPr lang="en-US" altLang="ko-KR" dirty="0" err="1"/>
                  <a:t>Thm</a:t>
                </a:r>
                <a:r>
                  <a:rPr lang="en-US" altLang="ko-KR" dirty="0"/>
                  <a:t>] Every vector space has a basis.</a:t>
                </a:r>
              </a:p>
              <a:p>
                <a:r>
                  <a:rPr lang="en-US" altLang="ko-KR" dirty="0"/>
                  <a:t>[</a:t>
                </a:r>
                <a:r>
                  <a:rPr lang="en-US" altLang="ko-KR" dirty="0" err="1"/>
                  <a:t>Thm</a:t>
                </a:r>
                <a:r>
                  <a:rPr lang="en-US" altLang="ko-KR" dirty="0"/>
                  <a:t>]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Any basis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has exactly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elements. (</a:t>
                </a:r>
                <a:r>
                  <a:rPr lang="en-US" altLang="ko-KR" i="1" dirty="0"/>
                  <a:t>Definition</a:t>
                </a:r>
                <a:r>
                  <a:rPr lang="en-US" altLang="ko-KR" dirty="0"/>
                  <a:t> of dimension)</a:t>
                </a:r>
              </a:p>
              <a:p>
                <a:r>
                  <a:rPr lang="en-US" altLang="ko-KR" dirty="0"/>
                  <a:t>[</a:t>
                </a:r>
                <a:r>
                  <a:rPr lang="en-US" altLang="ko-KR" dirty="0" err="1"/>
                  <a:t>Thm</a:t>
                </a:r>
                <a:r>
                  <a:rPr lang="en-US" altLang="ko-KR" dirty="0"/>
                  <a:t>] 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ko-KR" dirty="0"/>
                  <a:t> is a nonzero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dim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ko-KR" dirty="0"/>
                  <a:t>.</a:t>
                </a:r>
              </a:p>
              <a:p>
                <a:r>
                  <a:rPr lang="en-US" altLang="ko-KR" dirty="0"/>
                  <a:t>[</a:t>
                </a:r>
                <a:r>
                  <a:rPr lang="en-US" altLang="ko-KR" dirty="0" err="1"/>
                  <a:t>Thm</a:t>
                </a:r>
                <a:r>
                  <a:rPr lang="en-US" altLang="ko-KR" dirty="0"/>
                  <a:t>] 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dirty="0"/>
                  <a:t> is a basis of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, every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is expressed uniquely as a linear combination of vector in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dirty="0"/>
                  <a:t>.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9FA0747-0433-4B36-9767-77A1C51111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726" r="-15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C95CF1-15B4-4BD0-BA96-624E6D112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7775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6B289E3-BFA9-416A-9E01-AEA8F43C30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2.2 Fundamental spaces, Rank, Nullity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8887883-2D32-4B0C-8829-20E8BBC681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287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4BCDA2-0A3A-42C4-B681-FE243B7E4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Matrix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B70CD1-9898-4FCB-AEA0-6BE73EDE8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What is a matrix?</a:t>
            </a:r>
            <a:endParaRPr lang="en-CA" altLang="ko-KR" sz="3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206A44-A082-49AB-A638-4EF2321A1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5</a:t>
            </a:fld>
            <a:endParaRPr lang="en-CA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8C5BD2-06A8-4837-BFCE-CB77A7987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506048">
            <a:off x="6543356" y="2721782"/>
            <a:ext cx="2772591" cy="253875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5282E09-8A31-404B-B88D-33B978BEB8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905385"/>
              </p:ext>
            </p:extLst>
          </p:nvPr>
        </p:nvGraphicFramePr>
        <p:xfrm>
          <a:off x="1531242" y="2552700"/>
          <a:ext cx="3688455" cy="226032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37691">
                  <a:extLst>
                    <a:ext uri="{9D8B030D-6E8A-4147-A177-3AD203B41FA5}">
                      <a16:colId xmlns:a16="http://schemas.microsoft.com/office/drawing/2014/main" val="1749953529"/>
                    </a:ext>
                  </a:extLst>
                </a:gridCol>
                <a:gridCol w="737691">
                  <a:extLst>
                    <a:ext uri="{9D8B030D-6E8A-4147-A177-3AD203B41FA5}">
                      <a16:colId xmlns:a16="http://schemas.microsoft.com/office/drawing/2014/main" val="2773432191"/>
                    </a:ext>
                  </a:extLst>
                </a:gridCol>
                <a:gridCol w="737691">
                  <a:extLst>
                    <a:ext uri="{9D8B030D-6E8A-4147-A177-3AD203B41FA5}">
                      <a16:colId xmlns:a16="http://schemas.microsoft.com/office/drawing/2014/main" val="39078462"/>
                    </a:ext>
                  </a:extLst>
                </a:gridCol>
                <a:gridCol w="737691">
                  <a:extLst>
                    <a:ext uri="{9D8B030D-6E8A-4147-A177-3AD203B41FA5}">
                      <a16:colId xmlns:a16="http://schemas.microsoft.com/office/drawing/2014/main" val="3145609257"/>
                    </a:ext>
                  </a:extLst>
                </a:gridCol>
                <a:gridCol w="737691">
                  <a:extLst>
                    <a:ext uri="{9D8B030D-6E8A-4147-A177-3AD203B41FA5}">
                      <a16:colId xmlns:a16="http://schemas.microsoft.com/office/drawing/2014/main" val="1866485985"/>
                    </a:ext>
                  </a:extLst>
                </a:gridCol>
              </a:tblGrid>
              <a:tr h="56508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0079679"/>
                  </a:ext>
                </a:extLst>
              </a:tr>
              <a:tr h="56508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373513"/>
                  </a:ext>
                </a:extLst>
              </a:tr>
              <a:tr h="56508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90075481"/>
                  </a:ext>
                </a:extLst>
              </a:tr>
              <a:tr h="56508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0647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1817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E1C99-B248-41EA-AD55-8F03229AA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Fundamental spaces of a matrix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358656F-BA9B-416F-84F7-D8A26D1753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2963" y="1136342"/>
                <a:ext cx="11514338" cy="5438605"/>
              </a:xfrm>
            </p:spPr>
            <p:txBody>
              <a:bodyPr>
                <a:spAutoFit/>
              </a:bodyPr>
              <a:lstStyle/>
              <a:p>
                <a:r>
                  <a:rPr lang="en-US" altLang="ko-KR" dirty="0"/>
                  <a:t>Given an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×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matrix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,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row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: subspace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 spanned by the row vectors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col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: subspace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 spanned by the column vectors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null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: solution space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dirty="0"/>
                  <a:t>, which is a subspace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Fundamental spaces of a matrix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row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col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null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null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358656F-BA9B-416F-84F7-D8A26D175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2963" y="1136342"/>
                <a:ext cx="11514338" cy="5438605"/>
              </a:xfrm>
              <a:blipFill>
                <a:blip r:embed="rId2"/>
                <a:stretch>
                  <a:fillRect l="-953" t="-672" b="-10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9671F-471A-4950-99CE-59B947C8B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11587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C68658-D17E-4140-A37D-86E208CB8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Fundamental spaces of a matrix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31F7B23-F13C-4DAB-950D-09DB356A29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Quiz. Given an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matrix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and a vector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, how can we check 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dirty="0"/>
                  <a:t> is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row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?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Quiz. If we have a basis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dirty="0"/>
                  <a:t> of a subspace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 and a vector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ko-KR" i="1" dirty="0" err="1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altLang="ko-KR" dirty="0"/>
                  <a:t>, how can we find the linear combination of the vector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dirty="0"/>
                  <a:t> to make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dirty="0"/>
                  <a:t>?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31F7B23-F13C-4DAB-950D-09DB356A29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726" r="-16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758C9C-A1DF-4FE4-803D-1F1DF44CB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42553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EE9DA2-E85C-423F-A6EB-5DEA3E9BD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Rank, Nullity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CF2C5003-67C8-4F5A-9034-B4198CC14D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ko-KR" dirty="0"/>
                  <a:t>[Def] For a matrix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, the dimension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row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is the rank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, denoted by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rank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.</a:t>
                </a:r>
              </a:p>
              <a:p>
                <a:r>
                  <a:rPr lang="en-US" altLang="ko-KR" dirty="0"/>
                  <a:t>[Def] For a matrix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, the dimension of the null space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is the nullity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, denoted by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nullity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[THE Rank Theorem] For a matrix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,</a:t>
                </a:r>
              </a:p>
              <a:p>
                <a:endParaRPr lang="en-US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rank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rank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ko-KR" b="0" dirty="0"/>
              </a:p>
              <a:p>
                <a:endParaRPr lang="en-US" altLang="ko-KR" dirty="0"/>
              </a:p>
              <a:p>
                <a:r>
                  <a:rPr lang="en-US" altLang="ko-KR" dirty="0"/>
                  <a:t>Quiz. For an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matrix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, what is the largest possible value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rank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?</a:t>
                </a:r>
              </a:p>
            </p:txBody>
          </p:sp>
        </mc:Choice>
        <mc:Fallback xmlns="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CF2C5003-67C8-4F5A-9034-B4198CC14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4" t="-9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79FD90-3E63-4459-8D84-9DF93C372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52</a:t>
            </a:fld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5B930B-88A6-4E50-A066-A54D508D1B3E}"/>
              </a:ext>
            </a:extLst>
          </p:cNvPr>
          <p:cNvSpPr txBox="1"/>
          <p:nvPr/>
        </p:nvSpPr>
        <p:spPr>
          <a:xfrm>
            <a:off x="8915400" y="3118043"/>
            <a:ext cx="2598057" cy="10772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Consolas" panose="020B0609020204030204" pitchFamily="49" charset="0"/>
              </a:rPr>
              <a:t>rank</a:t>
            </a:r>
          </a:p>
          <a:p>
            <a:r>
              <a:rPr lang="en-US" altLang="ko-KR" sz="3200" dirty="0">
                <a:latin typeface="Consolas" panose="020B0609020204030204" pitchFamily="49" charset="0"/>
              </a:rPr>
              <a:t>null</a:t>
            </a:r>
            <a:endParaRPr lang="ko-KR" alt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7179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3A5236-2F61-4656-BCB2-9F52E459D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Orthogonal complement of a set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5320F69-382F-48BC-9580-AF42A5F4C9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[Def] 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ko-KR" dirty="0"/>
                  <a:t> is a nonempty set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, then the orthogonal complement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ko-KR" dirty="0"/>
                  <a:t>, denoted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by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⊥</m:t>
                        </m:r>
                      </m:sup>
                    </m:sSup>
                  </m:oMath>
                </a14:m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is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defined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to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be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the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set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of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all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vectors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in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 that are orthogonal to every vector in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[</a:t>
                </a:r>
                <a:r>
                  <a:rPr lang="en-US" altLang="ko-KR" dirty="0" err="1"/>
                  <a:t>Thm</a:t>
                </a:r>
                <a:r>
                  <a:rPr lang="en-US" altLang="ko-KR" dirty="0"/>
                  <a:t>] 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ko-KR" dirty="0"/>
                  <a:t> is a nonempty set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⊥</m:t>
                        </m:r>
                      </m:sup>
                    </m:sSup>
                  </m:oMath>
                </a14:m>
                <a:r>
                  <a:rPr lang="en-US" altLang="ko-KR" dirty="0"/>
                  <a:t> is a subspace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.</a:t>
                </a:r>
              </a:p>
              <a:p>
                <a:r>
                  <a:rPr lang="en-US" altLang="ko-KR" dirty="0"/>
                  <a:t>[</a:t>
                </a:r>
                <a:r>
                  <a:rPr lang="en-US" altLang="ko-KR" dirty="0" err="1"/>
                  <a:t>Thm</a:t>
                </a:r>
                <a:r>
                  <a:rPr lang="en-US" altLang="ko-KR" dirty="0"/>
                  <a:t>] 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ko-KR" dirty="0"/>
                  <a:t> is a subspace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, then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∩</m:t>
                    </m:r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⊥</m:t>
                        </m:r>
                      </m:sup>
                    </m:sSup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={0}</m:t>
                    </m:r>
                  </m:oMath>
                </a14:m>
                <a:r>
                  <a:rPr lang="en-US" altLang="ko-KR" dirty="0"/>
                  <a:t>.</a:t>
                </a:r>
              </a:p>
              <a:p>
                <a:r>
                  <a:rPr lang="en-US" altLang="ko-KR" dirty="0"/>
                  <a:t>[</a:t>
                </a:r>
                <a:r>
                  <a:rPr lang="en-US" altLang="ko-KR" dirty="0" err="1"/>
                  <a:t>Thm</a:t>
                </a:r>
                <a:r>
                  <a:rPr lang="en-US" altLang="ko-KR" dirty="0"/>
                  <a:t>] 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ko-KR" dirty="0"/>
                  <a:t> is a nonempty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⊥</m:t>
                        </m:r>
                      </m:sup>
                    </m:sSup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span</m:t>
                    </m:r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⊥</m:t>
                        </m:r>
                      </m:sup>
                    </m:sSup>
                  </m:oMath>
                </a14:m>
                <a:r>
                  <a:rPr lang="en-US" altLang="ko-KR" dirty="0"/>
                  <a:t>.</a:t>
                </a:r>
              </a:p>
              <a:p>
                <a:r>
                  <a:rPr lang="en-US" altLang="ko-KR" dirty="0"/>
                  <a:t>[</a:t>
                </a:r>
                <a:r>
                  <a:rPr lang="en-US" altLang="ko-KR" dirty="0" err="1"/>
                  <a:t>Thm</a:t>
                </a:r>
                <a:r>
                  <a:rPr lang="en-US" altLang="ko-KR" dirty="0"/>
                  <a:t>] 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ko-KR" dirty="0"/>
                  <a:t> is a subspace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 dirty="0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altLang="ko-KR" i="1" dirty="0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⊥</m:t>
                        </m:r>
                      </m:sup>
                    </m:sSup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5320F69-382F-48BC-9580-AF42A5F4C9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7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7743F4-7131-4736-B114-A01F5F8E0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73611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C28DF5-BB07-4E63-8E48-3A71DF47A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Orthogonal complements of fundamental spaces</a:t>
            </a:r>
            <a:endParaRPr lang="ko-KR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E3B7251-92CE-4DB7-A45E-6E3353CACC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2963" y="1107313"/>
                <a:ext cx="11514338" cy="5040621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[</a:t>
                </a:r>
                <a:r>
                  <a:rPr lang="en-US" altLang="ko-KR" dirty="0" err="1"/>
                  <a:t>Thm</a:t>
                </a:r>
                <a:r>
                  <a:rPr lang="en-US" altLang="ko-KR" dirty="0"/>
                  <a:t>] For a matrix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, 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i="0" dirty="0" smtClean="0">
                        <a:latin typeface="Cambria Math" panose="02040503050406030204" pitchFamily="18" charset="0"/>
                      </a:rPr>
                      <m:t>row</m:t>
                    </m:r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8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i="0" dirty="0" smtClean="0">
                        <a:latin typeface="Cambria Math" panose="02040503050406030204" pitchFamily="18" charset="0"/>
                      </a:rPr>
                      <m:t>null</m:t>
                    </m:r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800" dirty="0"/>
                  <a:t> are orthogonal complements.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i="0" dirty="0" smtClean="0">
                        <a:latin typeface="Cambria Math" panose="02040503050406030204" pitchFamily="18" charset="0"/>
                      </a:rPr>
                      <m:t>col</m:t>
                    </m:r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8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i="0" dirty="0" smtClean="0">
                        <a:latin typeface="Cambria Math" panose="02040503050406030204" pitchFamily="18" charset="0"/>
                      </a:rPr>
                      <m:t>null</m:t>
                    </m:r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ko-KR" sz="28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800" dirty="0"/>
                  <a:t> are orthogonal complements.</a:t>
                </a:r>
              </a:p>
              <a:p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row</m:t>
                    </m:r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⊥</m:t>
                        </m:r>
                      </m:sup>
                    </m:sSup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null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null</m:t>
                    </m:r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⊥</m:t>
                        </m:r>
                      </m:sup>
                    </m:sSup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row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col</m:t>
                    </m:r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⊥</m:t>
                        </m:r>
                      </m:sup>
                    </m:sSup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null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null</m:t>
                    </m:r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ko-KR" i="1" dirty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⊥</m:t>
                        </m:r>
                      </m:sup>
                    </m:sSup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col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E3B7251-92CE-4DB7-A45E-6E3353CACC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2963" y="1107313"/>
                <a:ext cx="11514338" cy="5040621"/>
              </a:xfrm>
              <a:blipFill>
                <a:blip r:embed="rId2"/>
                <a:stretch>
                  <a:fillRect l="-953" t="-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202CBC-3F67-4A70-8E5E-D83AB9D82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32953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2CA088-3473-4672-97D7-DF1529E0F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ERO and fundamental spaces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D90A0CE-F5F1-4633-99BE-0C62B7DC8E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[</a:t>
                </a:r>
                <a:r>
                  <a:rPr lang="en-US" altLang="ko-KR" dirty="0" err="1"/>
                  <a:t>Thm</a:t>
                </a:r>
                <a:r>
                  <a:rPr lang="en-US" altLang="ko-KR" dirty="0"/>
                  <a:t>] </a:t>
                </a:r>
              </a:p>
              <a:p>
                <a:pPr lvl="1"/>
                <a:r>
                  <a:rPr lang="en-US" altLang="ko-KR" sz="2800" dirty="0"/>
                  <a:t>Elementary row operations does not change the row space of a matrix.</a:t>
                </a:r>
              </a:p>
              <a:p>
                <a:pPr lvl="1"/>
                <a:r>
                  <a:rPr lang="en-US" altLang="ko-KR" sz="2800" dirty="0"/>
                  <a:t>Elementary row operations does not change the null space of a matrix.</a:t>
                </a:r>
              </a:p>
              <a:p>
                <a:pPr lvl="1"/>
                <a:r>
                  <a:rPr lang="en-US" altLang="ko-KR" sz="2800" dirty="0"/>
                  <a:t>The nonzero row vectors in any row echelon form of a matrix form a basis for the row space of the matrix.</a:t>
                </a:r>
              </a:p>
              <a:p>
                <a:pPr lvl="1"/>
                <a:endParaRPr lang="en-US" altLang="ko-KR" sz="2800" dirty="0"/>
              </a:p>
              <a:p>
                <a:r>
                  <a:rPr lang="en-US" altLang="ko-KR" sz="3200" dirty="0"/>
                  <a:t>Quiz. Do the EROs change the </a:t>
                </a:r>
                <a:r>
                  <a:rPr lang="en-US" altLang="ko-KR" sz="3200" i="1" dirty="0"/>
                  <a:t>column space</a:t>
                </a:r>
                <a:r>
                  <a:rPr lang="en-US" altLang="ko-KR" sz="3200" dirty="0"/>
                  <a:t> of a matrix?</a:t>
                </a:r>
              </a:p>
              <a:p>
                <a:r>
                  <a:rPr lang="en-US" altLang="ko-KR" sz="3200" dirty="0"/>
                  <a:t>Quiz. Given a matrix </a:t>
                </a:r>
                <a14:m>
                  <m:oMath xmlns:m="http://schemas.openxmlformats.org/officeDocument/2006/math">
                    <m:r>
                      <a:rPr lang="en-US" altLang="ko-KR" sz="3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sz="3200" dirty="0"/>
                  <a:t>, how can a basis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3200" i="0" dirty="0" smtClean="0">
                        <a:latin typeface="Cambria Math" panose="02040503050406030204" pitchFamily="18" charset="0"/>
                      </a:rPr>
                      <m:t>row</m:t>
                    </m:r>
                    <m:r>
                      <a:rPr lang="en-US" altLang="ko-KR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32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3200" dirty="0"/>
                  <a:t> be found?</a:t>
                </a:r>
                <a:endParaRPr lang="ko-KR" altLang="en-US" sz="32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D90A0CE-F5F1-4633-99BE-0C62B7DC8E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8" t="-726" r="-14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130892-46C3-45F2-932D-0F7C64E79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52074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49158-0EDE-4660-93C0-C2D877BD7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ERO and fundamental spaces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BC450C6-441D-44B7-ACCF-9572E080FF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[</a:t>
                </a:r>
                <a:r>
                  <a:rPr lang="en-US" altLang="ko-KR" dirty="0" err="1"/>
                  <a:t>Thm</a:t>
                </a:r>
                <a:r>
                  <a:rPr lang="en-US" altLang="ko-KR" dirty="0"/>
                  <a:t>] 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dirty="0"/>
                  <a:t> are matrices with the same number of columns, then the following statements are equivalent.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dirty="0"/>
                  <a:t> have the same row space.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dirty="0"/>
                  <a:t> have the same null space.</a:t>
                </a:r>
              </a:p>
              <a:p>
                <a:pPr lvl="1"/>
                <a:r>
                  <a:rPr lang="en-US" altLang="ko-KR" dirty="0"/>
                  <a:t>The row vectors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are linear combinations of the row vector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dirty="0"/>
                  <a:t>, and conversely.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BC450C6-441D-44B7-ACCF-9572E080FF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7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41EC2A-0377-4CF0-BA8F-3DA09B8E2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76400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5EF69F-0544-4482-A531-38CDC6224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ERO and fundamental spaces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70479D3-6E69-4924-9777-5FDF7C11F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Quiz. Given a set of vectors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ko-KR" dirty="0"/>
                  <a:t>, find conditions on the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ko-KR" dirty="0"/>
                  <a:t> under which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will be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span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Quiz. Given an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matrix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, find conditions on the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ko-KR" dirty="0"/>
                  <a:t> under which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will be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col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Quiz. Given a linear transformation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ko-KR" dirty="0"/>
                  <a:t>, find conditions on the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…,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ko-KR" dirty="0"/>
                  <a:t> under which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will be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ran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.</a:t>
                </a:r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70479D3-6E69-4924-9777-5FDF7C11F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7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EDEEA1-2B69-40FF-9D28-2C65B23AA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72895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FD5042-80E3-4FF2-9DF8-5BC853C8D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Dimension Theorem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088904E-0210-418C-B7B4-CC62FB83E4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Given an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altLang="ko-KR" i="1" dirty="0" err="1" smtClean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altLang="ko-KR" dirty="0"/>
                  <a:t> matrix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and a linear system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dirty="0"/>
                  <a:t> with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unknowns,</a:t>
                </a:r>
                <a:br>
                  <a:rPr lang="en-US" altLang="ko-KR" dirty="0"/>
                </a:br>
                <a:r>
                  <a:rPr lang="en-US" altLang="ko-KR" dirty="0"/>
                  <a:t>assume the row echelon form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has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ko-KR" dirty="0"/>
                  <a:t> nonzero rows.</a:t>
                </a:r>
                <a:br>
                  <a:rPr lang="en-US" altLang="ko-KR" dirty="0"/>
                </a:br>
                <a:r>
                  <a:rPr lang="en-US" altLang="ko-KR" dirty="0"/>
                  <a:t>How many </a:t>
                </a:r>
                <a:r>
                  <a:rPr lang="en-US" altLang="ko-KR" i="1" dirty="0"/>
                  <a:t>free variables</a:t>
                </a:r>
                <a:r>
                  <a:rPr lang="en-US" altLang="ko-KR" dirty="0"/>
                  <a:t> does the system have?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088904E-0210-418C-B7B4-CC62FB83E4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7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88BD2B-44EC-4871-B034-7D7E3957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58</a:t>
            </a:fld>
            <a:endParaRPr lang="en-CA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991FB9-E037-450A-A3F4-083D0AD2B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671" y="2979538"/>
            <a:ext cx="5440453" cy="35532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AFB2F73-86DA-4A5F-B75F-B1BF470FC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28" y="2979538"/>
            <a:ext cx="5716366" cy="191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435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834FEC-E84B-41D2-8A2E-86E61AA70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Dimension Theorem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내용 개체 틀 10">
                <a:extLst>
                  <a:ext uri="{FF2B5EF4-FFF2-40B4-BE49-F238E27FC236}">
                    <a16:creationId xmlns:a16="http://schemas.microsoft.com/office/drawing/2014/main" id="{56CD02EB-B39F-4A8E-B11B-D4E13706EA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[Dimension Theorem for Homogeneous System]</a:t>
                </a:r>
                <a:br>
                  <a:rPr lang="en-US" altLang="ko-KR" dirty="0"/>
                </a:br>
                <a:r>
                  <a:rPr lang="en-US" altLang="ko-KR" dirty="0"/>
                  <a:t>If a homogeneous system has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unknowns, and </a:t>
                </a:r>
                <a:r>
                  <a:rPr lang="en-US" altLang="ko-KR" dirty="0" err="1"/>
                  <a:t>rref</a:t>
                </a:r>
                <a:r>
                  <a:rPr lang="en-US" altLang="ko-KR" dirty="0"/>
                  <a:t> of the augmented matrix has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ko-KR" dirty="0"/>
                  <a:t> nonzero rows, then the system has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ko-KR" dirty="0"/>
                  <a:t> free variables</a:t>
                </a:r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11" name="내용 개체 틀 10">
                <a:extLst>
                  <a:ext uri="{FF2B5EF4-FFF2-40B4-BE49-F238E27FC236}">
                    <a16:creationId xmlns:a16="http://schemas.microsoft.com/office/drawing/2014/main" id="{56CD02EB-B39F-4A8E-B11B-D4E13706EA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7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8A024C-3D81-4365-9499-F0C35D0FB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59</a:t>
            </a:fld>
            <a:endParaRPr lang="en-CA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E52F621-51C2-4E9E-9059-556CBC2BA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671" y="2979538"/>
            <a:ext cx="5440453" cy="35532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73BD972-ABC6-4CD9-8546-04E263F09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28" y="2979538"/>
            <a:ext cx="5716366" cy="191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62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11C28A-38AF-41C2-8593-B8DC34AF2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Vector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6BAA11-040A-4BC6-BBD4-BFFB29C78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What is a vector?</a:t>
            </a:r>
          </a:p>
          <a:p>
            <a:pPr lvl="1"/>
            <a:r>
              <a:rPr lang="en-US" altLang="ko-KR" sz="2800" dirty="0"/>
              <a:t>Something with magnitude and direction?</a:t>
            </a:r>
          </a:p>
          <a:p>
            <a:pPr lvl="1"/>
            <a:r>
              <a:rPr lang="en-US" altLang="ko-KR" sz="2800" dirty="0"/>
              <a:t>A tuple of numbers?</a:t>
            </a:r>
          </a:p>
          <a:p>
            <a:pPr lvl="1"/>
            <a:r>
              <a:rPr lang="en-US" altLang="ko-KR" sz="2800" dirty="0"/>
              <a:t>An arrow?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422FFC-37BA-406E-A960-00E7598E1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64263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693706-EB6D-421D-8C41-372BCBF50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Rank-Nullity Theorem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CD31F9D-D871-406B-8DDA-54CD4D28C6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2964" y="1136342"/>
                <a:ext cx="5222466" cy="5040621"/>
              </a:xfrm>
            </p:spPr>
            <p:txBody>
              <a:bodyPr/>
              <a:lstStyle/>
              <a:p>
                <a:r>
                  <a:rPr lang="en-US" altLang="ko-KR" dirty="0"/>
                  <a:t>[Rank-Nullity Theorem] </a:t>
                </a:r>
                <a:br>
                  <a:rPr lang="en-US" altLang="ko-KR" dirty="0"/>
                </a:br>
                <a:r>
                  <a:rPr lang="en-US" altLang="ko-KR" dirty="0"/>
                  <a:t>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is an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matrix, then</a:t>
                </a:r>
              </a:p>
              <a:p>
                <a:pPr marL="0" indent="0">
                  <a:buNone/>
                </a:pPr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rank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nullity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altLang="ko-KR" b="0" dirty="0"/>
              </a:p>
              <a:p>
                <a:endParaRPr lang="en-US" altLang="ko-KR" dirty="0"/>
              </a:p>
              <a:p>
                <a:r>
                  <a:rPr lang="en-US" altLang="ko-KR" dirty="0"/>
                  <a:t>Quiz. How to check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nullity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ko-KR" dirty="0"/>
                  <a:t> in </a:t>
                </a:r>
                <a:r>
                  <a:rPr lang="en-US" altLang="ko-KR" dirty="0" err="1"/>
                  <a:t>Matlab</a:t>
                </a:r>
                <a:r>
                  <a:rPr lang="en-US" altLang="ko-KR" dirty="0"/>
                  <a:t>?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CD31F9D-D871-406B-8DDA-54CD4D28C6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2964" y="1136342"/>
                <a:ext cx="5222466" cy="5040621"/>
              </a:xfrm>
              <a:blipFill>
                <a:blip r:embed="rId2"/>
                <a:stretch>
                  <a:fillRect l="-2100" t="-726" r="-2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4407CE-D4F4-4EDD-9386-5BBFBFB17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60</a:t>
            </a:fld>
            <a:endParaRPr lang="en-CA"/>
          </a:p>
        </p:txBody>
      </p:sp>
      <p:pic>
        <p:nvPicPr>
          <p:cNvPr id="1026" name="Picture 2" descr="https://upload.wikimedia.org/wikipedia/commons/thumb/8/8f/Rank-nullity.svg/1024px-Rank-nullity.svg.png">
            <a:extLst>
              <a:ext uri="{FF2B5EF4-FFF2-40B4-BE49-F238E27FC236}">
                <a16:creationId xmlns:a16="http://schemas.microsoft.com/office/drawing/2014/main" id="{06CCD3FF-F63D-4557-A283-714B866CD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365" y="702207"/>
            <a:ext cx="5655435" cy="572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A180BBA-0697-47F0-B436-96D702C02D26}"/>
              </a:ext>
            </a:extLst>
          </p:cNvPr>
          <p:cNvSpPr/>
          <p:nvPr/>
        </p:nvSpPr>
        <p:spPr>
          <a:xfrm>
            <a:off x="292963" y="6279572"/>
            <a:ext cx="647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https://en.wikipedia.org/wiki/Rank%E2%80%93nullity_theorem</a:t>
            </a:r>
          </a:p>
        </p:txBody>
      </p:sp>
    </p:spTree>
    <p:extLst>
      <p:ext uri="{BB962C8B-B14F-4D97-AF65-F5344CB8AC3E}">
        <p14:creationId xmlns:p14="http://schemas.microsoft.com/office/powerpoint/2010/main" val="30177639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D8C22F-79C4-4FF0-933E-23485A4A6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Rank-Nullity Theorem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EBE26AA-2C2C-4C49-8B7A-5696DC1560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ko-KR" dirty="0"/>
                  <a:t>[</a:t>
                </a:r>
                <a:r>
                  <a:rPr lang="en-US" altLang="ko-KR" dirty="0" err="1"/>
                  <a:t>Thm</a:t>
                </a:r>
                <a:r>
                  <a:rPr lang="en-US" altLang="ko-KR" dirty="0"/>
                  <a:t>]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If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an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matrix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has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rank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:r>
                  <a:rPr lang="en-US" altLang="ko-KR" dirty="0" err="1"/>
                  <a:t>then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dirty="0" smtClean="0">
                        <a:latin typeface="Cambria Math" panose="02040503050406030204" pitchFamily="18" charset="0"/>
                      </a:rPr>
                      <m:t>nullity</m:t>
                    </m:r>
                    <m:d>
                      <m:d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 dirty="0"/>
                  <a:t>.</a:t>
                </a:r>
              </a:p>
              <a:p>
                <a:pPr lvl="1"/>
                <a:r>
                  <a:rPr lang="en-US" altLang="ko-KR" dirty="0"/>
                  <a:t>Every row echelon form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has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 dirty="0"/>
                  <a:t> nonzero rows.</a:t>
                </a:r>
              </a:p>
              <a:p>
                <a:pPr lvl="1"/>
                <a:r>
                  <a:rPr lang="en-US" altLang="ko-KR" dirty="0"/>
                  <a:t>Every row echelon form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has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 dirty="0"/>
                  <a:t> zero rows.</a:t>
                </a:r>
              </a:p>
              <a:p>
                <a:pPr lvl="1"/>
                <a:r>
                  <a:rPr lang="en-US" altLang="ko-KR" dirty="0"/>
                  <a:t>The system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dirty="0"/>
                  <a:t> has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 dirty="0"/>
                  <a:t> pivot variables (leading variables) and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 dirty="0"/>
                  <a:t> free variables.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[The dimension theorem for subspaces] </a:t>
                </a:r>
                <a:br>
                  <a:rPr lang="en-US" altLang="ko-KR" dirty="0"/>
                </a:br>
                <a:r>
                  <a:rPr lang="en-US" altLang="ko-KR" dirty="0"/>
                  <a:t>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ko-KR" dirty="0"/>
                  <a:t> is a subspace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, then</a:t>
                </a:r>
              </a:p>
              <a:p>
                <a:endParaRPr lang="en-US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 dirty="0" smtClean="0">
                          <a:latin typeface="Cambria Math" panose="02040503050406030204" pitchFamily="18" charset="0"/>
                        </a:rPr>
                        <m:t>dim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) + </m:t>
                      </m:r>
                      <m:r>
                        <m:rPr>
                          <m:sty m:val="p"/>
                        </m:rPr>
                        <a:rPr lang="en-US" altLang="ko-KR" i="1" dirty="0" smtClean="0">
                          <a:latin typeface="Cambria Math" panose="02040503050406030204" pitchFamily="18" charset="0"/>
                        </a:rPr>
                        <m:t>dim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⁡(</m:t>
                      </m:r>
                      <m:sSup>
                        <m:sSup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⊥</m:t>
                          </m:r>
                        </m:sup>
                      </m:sSup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EBE26AA-2C2C-4C49-8B7A-5696DC1560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10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2C0A1E-AD08-41D5-A062-8F38D1267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20534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D4BA6B-CE06-4DA6-BB87-92A3D2630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Rank of orthogonal complement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72932C2-182F-4345-A77C-7875AEF2B4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[</a:t>
                </a:r>
                <a:r>
                  <a:rPr lang="en-US" altLang="ko-KR" dirty="0" err="1"/>
                  <a:t>Thm</a:t>
                </a:r>
                <a:r>
                  <a:rPr lang="en-US" altLang="ko-KR" dirty="0"/>
                  <a:t>] 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ko-KR" dirty="0"/>
                  <a:t> is a subspace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 smtClean="0">
                        <a:latin typeface="Cambria Math" panose="02040503050406030204" pitchFamily="18" charset="0"/>
                      </a:rPr>
                      <m:t>dim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ko-KR" dirty="0"/>
                  <a:t>, then there is a nonzero vector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ko-KR" dirty="0"/>
                  <a:t> such that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⊥</m:t>
                        </m:r>
                      </m:sup>
                    </m:sSup>
                  </m:oMath>
                </a14:m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[</a:t>
                </a:r>
                <a:r>
                  <a:rPr lang="en-US" altLang="ko-KR" dirty="0" err="1"/>
                  <a:t>Thm</a:t>
                </a:r>
                <a:r>
                  <a:rPr lang="en-US" altLang="ko-KR" dirty="0"/>
                  <a:t>] 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ko-KR" dirty="0"/>
                  <a:t> is a nonzero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US" altLang="ko-KR" dirty="0"/>
                  <a:t> matrix and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ko-KR" dirty="0"/>
                  <a:t> is a nonzero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US" altLang="ko-KR" dirty="0"/>
                  <a:t> matrix, then the outer product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dirty="0" err="1" smtClean="0"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lang="en-US" altLang="ko-KR" i="1" dirty="0" err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 dirty="0" err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ko-KR" i="1" dirty="0" err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ko-KR" dirty="0"/>
              </a:p>
              <a:p>
                <a:r>
                  <a:rPr lang="en-US" altLang="ko-KR" dirty="0"/>
                  <a:t>has rank 1. Conversely, 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is an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matrix with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rank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1,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then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can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be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factored into a product of the above form.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72932C2-182F-4345-A77C-7875AEF2B4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7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C16142-81B9-4ED8-8C74-A74E1C330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10300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58B75D-5311-4A73-A482-B4FDD297B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Consistency of a linear system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D6995A2-50A5-4893-8948-D845C2C5F0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[The Consistency Theorem]</a:t>
                </a:r>
                <a:br>
                  <a:rPr lang="en-US" altLang="ko-KR" dirty="0"/>
                </a:br>
                <a:r>
                  <a:rPr lang="en-US" altLang="ko-KR" dirty="0"/>
                  <a:t>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dirty="0"/>
                  <a:t> is a linear system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ko-KR" dirty="0"/>
                  <a:t> equations with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unknowns, then the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followings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are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equivalent.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dirty="0"/>
                  <a:t> is consistent.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ko-KR" b="0" i="0" dirty="0" smtClean="0">
                        <a:latin typeface="Cambria Math" panose="02040503050406030204" pitchFamily="18" charset="0"/>
                      </a:rPr>
                      <m:t>col</m:t>
                    </m:r>
                    <m:d>
                      <m:d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ko-KR" dirty="0"/>
                  <a:t>.</a:t>
                </a:r>
              </a:p>
              <a:p>
                <a:pPr lvl="1"/>
                <a:r>
                  <a:rPr lang="en-US" altLang="ko-KR" dirty="0"/>
                  <a:t>The coefficient matrix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and the augmented matrix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 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 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ko-KR" dirty="0"/>
                  <a:t> have the same rank.</a:t>
                </a:r>
              </a:p>
              <a:p>
                <a:pPr lvl="1"/>
                <a:endParaRPr lang="en-US" altLang="ko-KR" dirty="0"/>
              </a:p>
              <a:p>
                <a:r>
                  <a:rPr lang="en-US" altLang="ko-KR" dirty="0"/>
                  <a:t>Quiz. What is the additional condition for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dirty="0"/>
                  <a:t> to have a unique solution?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D6995A2-50A5-4893-8948-D845C2C5F0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726" r="-2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ADA3CD-4D5A-4BD0-8500-793045DD9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80850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927C43-448B-41C4-82B3-1288DE017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Full column rank, Full row rank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CFFA99B-96B3-4854-B4C9-D36589EFE9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[Def] An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err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matrix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is said to have </a:t>
                </a:r>
              </a:p>
              <a:p>
                <a:pPr lvl="1"/>
                <a:r>
                  <a:rPr lang="en-US" altLang="ko-KR" dirty="0"/>
                  <a:t>full column rank if its column vectors are linearly independent.</a:t>
                </a:r>
              </a:p>
              <a:p>
                <a:pPr lvl="1"/>
                <a:r>
                  <a:rPr lang="en-US" altLang="ko-KR" dirty="0"/>
                  <a:t>full row rank if its row vectors are linearly independent.</a:t>
                </a:r>
              </a:p>
              <a:p>
                <a:pPr lvl="1"/>
                <a:endParaRPr lang="en-US" altLang="ko-KR" dirty="0"/>
              </a:p>
              <a:p>
                <a:r>
                  <a:rPr lang="en-US" altLang="ko-KR" dirty="0"/>
                  <a:t>[</a:t>
                </a:r>
                <a:r>
                  <a:rPr lang="en-US" altLang="ko-KR" dirty="0" err="1"/>
                  <a:t>Thm</a:t>
                </a:r>
                <a:r>
                  <a:rPr lang="en-US" altLang="ko-KR" dirty="0"/>
                  <a:t>] Let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be an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err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matrix.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has full column rank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altLang="ko-KR" dirty="0"/>
                  <a:t> Column vectors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form a basis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col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rank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has full row rank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altLang="ko-KR" dirty="0"/>
                  <a:t> Row vectors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form a basis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row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rank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ko-KR" dirty="0"/>
              </a:p>
              <a:p>
                <a:pPr lvl="1"/>
                <a:endParaRPr lang="en-US" altLang="ko-KR" dirty="0"/>
              </a:p>
              <a:p>
                <a:r>
                  <a:rPr lang="en-US" altLang="ko-KR" dirty="0"/>
                  <a:t>Quiz. If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is an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err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matrix with full column rank, what can you say about the relative sizes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? What 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has full row rank?</a:t>
                </a:r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CFFA99B-96B3-4854-B4C9-D36589EFE9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726" b="-25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859E94-C0F8-417C-8721-F725E9BFB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59245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6B47C-C702-4222-A1C7-9C752C0F7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Number of solutions of a linear system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43F2D8D-BD12-4A79-867C-A86C5DD98A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altLang="ko-KR" dirty="0"/>
                  <a:t>[</a:t>
                </a:r>
                <a:r>
                  <a:rPr lang="en-US" altLang="ko-KR" dirty="0" err="1"/>
                  <a:t>Thm</a:t>
                </a:r>
                <a:r>
                  <a:rPr lang="en-US" altLang="ko-KR" dirty="0"/>
                  <a:t>] 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is an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err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matrix, then the followings are equivalent.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dirty="0"/>
                  <a:t> has only the trivial solution.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dirty="0"/>
                  <a:t> has at most one solution for every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ko-KR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has full column rank.</a:t>
                </a:r>
              </a:p>
              <a:p>
                <a:pPr lvl="1"/>
                <a:endParaRPr lang="en-US" altLang="ko-KR" dirty="0"/>
              </a:p>
              <a:p>
                <a:r>
                  <a:rPr lang="en-US" altLang="ko-KR" dirty="0"/>
                  <a:t>[</a:t>
                </a:r>
                <a:r>
                  <a:rPr lang="en-US" altLang="ko-KR" dirty="0" err="1"/>
                  <a:t>Thm</a:t>
                </a:r>
                <a:r>
                  <a:rPr lang="en-US" altLang="ko-KR" dirty="0"/>
                  <a:t>] Let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be an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err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matrix.</a:t>
                </a:r>
              </a:p>
              <a:p>
                <a:pPr lvl="1"/>
                <a:r>
                  <a:rPr lang="en-US" altLang="ko-KR" dirty="0"/>
                  <a:t>(Overdetermined case) 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, then the system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dirty="0"/>
                  <a:t> is inconsistent for some vector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ko-KR" dirty="0"/>
                  <a:t>.</a:t>
                </a:r>
              </a:p>
              <a:p>
                <a:pPr lvl="1"/>
                <a:r>
                  <a:rPr lang="en-US" altLang="ko-KR" dirty="0"/>
                  <a:t>(Underdetermined case) 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, then for every vector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ko-KR" dirty="0"/>
                  <a:t> the system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dirty="0"/>
                  <a:t> is either inconsistent or has infinitely many </a:t>
                </a:r>
                <a:r>
                  <a:rPr lang="en-US" altLang="ko-KR" dirty="0" err="1"/>
                  <a:t>soultions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en-US" altLang="ko-KR" dirty="0">
                    <a:solidFill>
                      <a:schemeClr val="tx1"/>
                    </a:solidFill>
                  </a:rPr>
                  <a:t>Quiz. What about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 case?</a:t>
                </a:r>
              </a:p>
              <a:p>
                <a:pPr lvl="1"/>
                <a:r>
                  <a:rPr lang="en-US" altLang="ko-KR" dirty="0"/>
                  <a:t>Quiz. Can an overdetermined case have infinitely many solutions?</a:t>
                </a:r>
              </a:p>
              <a:p>
                <a:pPr lvl="1"/>
                <a:r>
                  <a:rPr lang="en-US" altLang="ko-KR" dirty="0"/>
                  <a:t>Quiz. Can an underdetermined case have exactly one solution?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43F2D8D-BD12-4A79-867C-A86C5DD98A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4" t="-18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7E81B1-57B8-4219-A12C-4787692CF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65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46455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82FB48-4BBA-4299-BC21-6DA677F87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Existence of an inverse of a matrix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87572AB-C16B-41D4-AABC-8C68225509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For an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matrix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, the followings are equivalent.</a:t>
                </a:r>
              </a:p>
              <a:p>
                <a:pPr marL="536575" indent="0">
                  <a:buNone/>
                </a:pPr>
                <a:r>
                  <a:rPr lang="en-US" altLang="ko-KR" sz="2400" dirty="0"/>
                  <a:t>(1)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2400" b="0" i="0" smtClean="0">
                        <a:latin typeface="Cambria Math" panose="02040503050406030204" pitchFamily="18" charset="0"/>
                      </a:rPr>
                      <m:t>rref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sz="2400" dirty="0"/>
                  <a:t> </a:t>
                </a:r>
                <a:br>
                  <a:rPr lang="en-US" altLang="ko-KR" sz="2400" i="1" dirty="0">
                    <a:latin typeface="Cambria Math" panose="02040503050406030204" pitchFamily="18" charset="0"/>
                  </a:rPr>
                </a:br>
                <a:r>
                  <a:rPr lang="en-US" altLang="ko-KR" sz="2400" dirty="0"/>
                  <a:t>(2)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ko-KR" altLang="en-US" sz="2400" dirty="0"/>
                  <a:t> </a:t>
                </a:r>
                <a:r>
                  <a:rPr lang="en-US" altLang="ko-KR" sz="2400" dirty="0"/>
                  <a:t>is a multiplication of elementary matrices.</a:t>
                </a:r>
              </a:p>
              <a:p>
                <a:pPr marL="536575" lvl="1" indent="0">
                  <a:buNone/>
                </a:pPr>
                <a:r>
                  <a:rPr lang="en-US" altLang="ko-KR" dirty="0"/>
                  <a:t>(3)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is invertible.</a:t>
                </a:r>
              </a:p>
              <a:p>
                <a:pPr marL="536575" lvl="1" indent="0">
                  <a:buNone/>
                </a:pPr>
                <a:r>
                  <a:rPr lang="en-US" altLang="ko-KR" b="0" dirty="0"/>
                  <a:t>(4)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has only a trivial.</a:t>
                </a:r>
              </a:p>
              <a:p>
                <a:pPr marL="536575" lvl="1" indent="0">
                  <a:buNone/>
                </a:pPr>
                <a:r>
                  <a:rPr lang="en-US" altLang="ko-KR" b="0" dirty="0"/>
                  <a:t>(5)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b="0" dirty="0"/>
                  <a:t> is consistent for every vector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.</a:t>
                </a:r>
              </a:p>
              <a:p>
                <a:pPr marL="536575" lvl="1" indent="0">
                  <a:buNone/>
                </a:pPr>
                <a:r>
                  <a:rPr lang="en-US" altLang="ko-KR" dirty="0"/>
                  <a:t>(6) The solution of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dirty="0"/>
                  <a:t> is unique for every vector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.</a:t>
                </a:r>
              </a:p>
              <a:p>
                <a:pPr marL="536575" lvl="1" indent="0">
                  <a:buNone/>
                </a:pPr>
                <a:r>
                  <a:rPr lang="en-US" altLang="ko-KR" b="0" dirty="0"/>
                  <a:t>(7) Column vectors of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are linearly independent.</a:t>
                </a:r>
              </a:p>
              <a:p>
                <a:pPr marL="536575" lvl="1" indent="0">
                  <a:buNone/>
                </a:pPr>
                <a:r>
                  <a:rPr lang="en-US" altLang="ko-KR" dirty="0"/>
                  <a:t>(8) Row vectors of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are linearly independent.</a:t>
                </a:r>
              </a:p>
              <a:p>
                <a:pPr marL="536575" lvl="1" indent="0">
                  <a:buNone/>
                </a:pPr>
                <a:r>
                  <a:rPr lang="en-US" altLang="ko-KR" dirty="0"/>
                  <a:t>(9)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altLang="ko-KR" dirty="0"/>
              </a:p>
              <a:p>
                <a:pPr marL="914400" lvl="1" indent="-457200">
                  <a:buAutoNum type="arabicParenBoth"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87572AB-C16B-41D4-AABC-8C68225509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7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ACE76E-D6CF-4FA4-BE70-C43C43DAE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03556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DD3E1-A891-43A5-8953-619C9C8FE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Existence of an inverse of a matrix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BAC08DE-8D51-4CD8-9B40-7459EBF0DF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For an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matrix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, the followings are equivalent.</a:t>
                </a:r>
              </a:p>
              <a:p>
                <a:pPr marL="536575" indent="0">
                  <a:buNone/>
                </a:pPr>
                <a:r>
                  <a:rPr lang="en-US" altLang="ko-KR" sz="2400" dirty="0"/>
                  <a:t>(10) Column vectors of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sz="2400" dirty="0"/>
                  <a:t> span</a:t>
                </a:r>
                <a:r>
                  <a:rPr lang="ko-KR" alt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sz="2400" dirty="0"/>
                  <a:t>.</a:t>
                </a:r>
              </a:p>
              <a:p>
                <a:pPr marL="536575" indent="0">
                  <a:buNone/>
                </a:pPr>
                <a:r>
                  <a:rPr lang="en-US" altLang="ko-KR" sz="2400" dirty="0"/>
                  <a:t>(11) Row vectors of </a:t>
                </a:r>
                <a14:m>
                  <m:oMath xmlns:m="http://schemas.openxmlformats.org/officeDocument/2006/math"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sz="2400" dirty="0"/>
                  <a:t> span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sz="2400" dirty="0"/>
                  <a:t>.</a:t>
                </a:r>
              </a:p>
              <a:p>
                <a:pPr marL="536575" indent="0">
                  <a:buNone/>
                </a:pPr>
                <a:r>
                  <a:rPr lang="en-US" altLang="ko-KR" sz="2400" dirty="0"/>
                  <a:t>(12) A set of column vectors of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sz="2400" dirty="0"/>
                  <a:t> forms a basis of</a:t>
                </a:r>
                <a:r>
                  <a:rPr lang="ko-KR" alt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sz="2400" dirty="0"/>
                  <a:t>.</a:t>
                </a:r>
              </a:p>
              <a:p>
                <a:pPr marL="536575" indent="0">
                  <a:buNone/>
                </a:pPr>
                <a:r>
                  <a:rPr lang="en-US" altLang="ko-KR" sz="2400" dirty="0"/>
                  <a:t>(13) A set of row vectors of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ko-KR" altLang="en-US" sz="2400" dirty="0"/>
                  <a:t> </a:t>
                </a:r>
                <a:r>
                  <a:rPr lang="en-US" altLang="ko-KR" sz="2400" dirty="0"/>
                  <a:t>forms a basis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sz="2400" dirty="0"/>
                  <a:t>.</a:t>
                </a:r>
              </a:p>
              <a:p>
                <a:pPr marL="536575" indent="0">
                  <a:buNone/>
                </a:pPr>
                <a:r>
                  <a:rPr lang="en-US" altLang="ko-KR" sz="2400" dirty="0"/>
                  <a:t>(14)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i="0" dirty="0" smtClean="0">
                        <a:latin typeface="Cambria Math" panose="02040503050406030204" pitchFamily="18" charset="0"/>
                      </a:rPr>
                      <m:t>rank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ko-KR" sz="2400" dirty="0"/>
              </a:p>
              <a:p>
                <a:pPr marL="536575" indent="0">
                  <a:buNone/>
                </a:pPr>
                <a:r>
                  <a:rPr lang="en-US" altLang="ko-KR" sz="2400" dirty="0"/>
                  <a:t>(15)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i="0" dirty="0" smtClean="0">
                        <a:latin typeface="Cambria Math" panose="02040503050406030204" pitchFamily="18" charset="0"/>
                      </a:rPr>
                      <m:t>nullity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) = 0</m:t>
                    </m:r>
                  </m:oMath>
                </a14:m>
                <a:endParaRPr lang="en-US" altLang="ko-KR" sz="2400" dirty="0"/>
              </a:p>
              <a:p>
                <a:pPr marL="536575" indent="0">
                  <a:buNone/>
                </a:pPr>
                <a:endParaRPr lang="en-US" altLang="ko-KR" sz="2400" dirty="0"/>
              </a:p>
              <a:p>
                <a:pPr marL="536575" indent="0">
                  <a:buNone/>
                </a:pPr>
                <a:endParaRPr lang="en-US" altLang="ko-KR" sz="2400" dirty="0"/>
              </a:p>
              <a:p>
                <a:pPr marL="536575" indent="0">
                  <a:buNone/>
                </a:pPr>
                <a:endParaRPr lang="en-US" altLang="ko-KR" sz="24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BAC08DE-8D51-4CD8-9B40-7459EBF0DF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7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A14B24-188D-495D-8FFA-A6C555752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48530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6B289E3-BFA9-416A-9E01-AEA8F43C30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2.3 Applications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8887883-2D32-4B0C-8829-20E8BBC681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0216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EA6FC56-DE3E-4C74-A80D-530696065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Compliant mechanisms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3C466C-1CEA-499F-BC85-BB0E69F80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69</a:t>
            </a:fld>
            <a:endParaRPr lang="en-CA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FE5EAA-19C4-41BA-9F85-220673701B80}"/>
              </a:ext>
            </a:extLst>
          </p:cNvPr>
          <p:cNvSpPr/>
          <p:nvPr/>
        </p:nvSpPr>
        <p:spPr>
          <a:xfrm>
            <a:off x="767128" y="1819354"/>
            <a:ext cx="739566" cy="87199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 dirty="0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4545FE50-8E0B-4950-B053-4DE2FECED746}"/>
              </a:ext>
            </a:extLst>
          </p:cNvPr>
          <p:cNvSpPr/>
          <p:nvPr/>
        </p:nvSpPr>
        <p:spPr>
          <a:xfrm>
            <a:off x="1506694" y="2255349"/>
            <a:ext cx="1812271" cy="0"/>
          </a:xfrm>
          <a:custGeom>
            <a:avLst/>
            <a:gdLst>
              <a:gd name="connsiteX0" fmla="*/ 0 w 1713470"/>
              <a:gd name="connsiteY0" fmla="*/ 334090 h 361833"/>
              <a:gd name="connsiteX1" fmla="*/ 774357 w 1713470"/>
              <a:gd name="connsiteY1" fmla="*/ 334090 h 361833"/>
              <a:gd name="connsiteX2" fmla="*/ 1243913 w 1713470"/>
              <a:gd name="connsiteY2" fmla="*/ 45765 h 361833"/>
              <a:gd name="connsiteX3" fmla="*/ 1713470 w 1713470"/>
              <a:gd name="connsiteY3" fmla="*/ 4576 h 361833"/>
              <a:gd name="connsiteX0" fmla="*/ 0 w 1713470"/>
              <a:gd name="connsiteY0" fmla="*/ 331834 h 337419"/>
              <a:gd name="connsiteX1" fmla="*/ 691978 w 1713470"/>
              <a:gd name="connsiteY1" fmla="*/ 249455 h 337419"/>
              <a:gd name="connsiteX2" fmla="*/ 1243913 w 1713470"/>
              <a:gd name="connsiteY2" fmla="*/ 43509 h 337419"/>
              <a:gd name="connsiteX3" fmla="*/ 1713470 w 1713470"/>
              <a:gd name="connsiteY3" fmla="*/ 2320 h 337419"/>
              <a:gd name="connsiteX0" fmla="*/ 0 w 1713470"/>
              <a:gd name="connsiteY0" fmla="*/ 331834 h 331834"/>
              <a:gd name="connsiteX1" fmla="*/ 1243913 w 1713470"/>
              <a:gd name="connsiteY1" fmla="*/ 43509 h 331834"/>
              <a:gd name="connsiteX2" fmla="*/ 1713470 w 1713470"/>
              <a:gd name="connsiteY2" fmla="*/ 2320 h 331834"/>
              <a:gd name="connsiteX0" fmla="*/ 0 w 1713470"/>
              <a:gd name="connsiteY0" fmla="*/ 329513 h 329513"/>
              <a:gd name="connsiteX1" fmla="*/ 1713470 w 1713470"/>
              <a:gd name="connsiteY1" fmla="*/ -1 h 329513"/>
              <a:gd name="connsiteX0" fmla="*/ 0 w 1553546"/>
              <a:gd name="connsiteY0" fmla="*/ 0 h 12694"/>
              <a:gd name="connsiteX1" fmla="*/ 1553546 w 1553546"/>
              <a:gd name="connsiteY1" fmla="*/ 12694 h 1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3546" h="12694">
                <a:moveTo>
                  <a:pt x="0" y="0"/>
                </a:moveTo>
                <a:lnTo>
                  <a:pt x="1553546" y="12694"/>
                </a:ln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C68710-437D-4918-ADB7-8699B13A6085}"/>
              </a:ext>
            </a:extLst>
          </p:cNvPr>
          <p:cNvSpPr/>
          <p:nvPr/>
        </p:nvSpPr>
        <p:spPr>
          <a:xfrm>
            <a:off x="3318965" y="1876831"/>
            <a:ext cx="757036" cy="7570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F2364E1-CFB5-40F0-B169-6858D3484ABD}"/>
              </a:ext>
            </a:extLst>
          </p:cNvPr>
          <p:cNvCxnSpPr>
            <a:cxnSpLocks/>
          </p:cNvCxnSpPr>
          <p:nvPr/>
        </p:nvCxnSpPr>
        <p:spPr>
          <a:xfrm flipV="1">
            <a:off x="3697483" y="1316732"/>
            <a:ext cx="0" cy="5600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49DBDF4-4BF8-4381-8885-9C203AD954A7}"/>
                  </a:ext>
                </a:extLst>
              </p:cNvPr>
              <p:cNvSpPr txBox="1"/>
              <p:nvPr/>
            </p:nvSpPr>
            <p:spPr>
              <a:xfrm>
                <a:off x="4833037" y="2024515"/>
                <a:ext cx="451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49DBDF4-4BF8-4381-8885-9C203AD95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037" y="2024515"/>
                <a:ext cx="45185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3099293-129B-4461-9ED0-C471D2BAC29A}"/>
              </a:ext>
            </a:extLst>
          </p:cNvPr>
          <p:cNvCxnSpPr>
            <a:cxnSpLocks/>
          </p:cNvCxnSpPr>
          <p:nvPr/>
        </p:nvCxnSpPr>
        <p:spPr>
          <a:xfrm flipV="1">
            <a:off x="1526699" y="2567722"/>
            <a:ext cx="1757876" cy="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EA783D-8DA3-4420-BA48-77649B806C61}"/>
                  </a:ext>
                </a:extLst>
              </p:cNvPr>
              <p:cNvSpPr txBox="1"/>
              <p:nvPr/>
            </p:nvSpPr>
            <p:spPr>
              <a:xfrm>
                <a:off x="2267336" y="2537203"/>
                <a:ext cx="4233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dirty="0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EA783D-8DA3-4420-BA48-77649B806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336" y="2537203"/>
                <a:ext cx="42338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3F09A1-AC6C-496B-A4A5-F9F65F7A6CEB}"/>
              </a:ext>
            </a:extLst>
          </p:cNvPr>
          <p:cNvCxnSpPr>
            <a:cxnSpLocks/>
          </p:cNvCxnSpPr>
          <p:nvPr/>
        </p:nvCxnSpPr>
        <p:spPr>
          <a:xfrm flipV="1">
            <a:off x="4076001" y="2255348"/>
            <a:ext cx="817367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31A7775-7563-4912-B09D-1AB084E059A8}"/>
                  </a:ext>
                </a:extLst>
              </p:cNvPr>
              <p:cNvSpPr txBox="1"/>
              <p:nvPr/>
            </p:nvSpPr>
            <p:spPr>
              <a:xfrm>
                <a:off x="3723576" y="1106892"/>
                <a:ext cx="471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dirty="0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31A7775-7563-4912-B09D-1AB084E05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576" y="1106892"/>
                <a:ext cx="471026" cy="461665"/>
              </a:xfrm>
              <a:prstGeom prst="rect">
                <a:avLst/>
              </a:prstGeom>
              <a:blipFill>
                <a:blip r:embed="rId4"/>
                <a:stretch>
                  <a:fillRect l="-1299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원호 18">
            <a:extLst>
              <a:ext uri="{FF2B5EF4-FFF2-40B4-BE49-F238E27FC236}">
                <a16:creationId xmlns:a16="http://schemas.microsoft.com/office/drawing/2014/main" id="{44CEE922-03D4-4575-99EA-60096EC8FD3A}"/>
              </a:ext>
            </a:extLst>
          </p:cNvPr>
          <p:cNvSpPr/>
          <p:nvPr/>
        </p:nvSpPr>
        <p:spPr>
          <a:xfrm rot="10800000">
            <a:off x="3422470" y="1962245"/>
            <a:ext cx="516117" cy="531470"/>
          </a:xfrm>
          <a:prstGeom prst="arc">
            <a:avLst>
              <a:gd name="adj1" fmla="val 8883808"/>
              <a:gd name="adj2" fmla="val 19011156"/>
            </a:avLst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D288857-FA11-4B7E-B47F-3B3E6DFE4EDC}"/>
                  </a:ext>
                </a:extLst>
              </p:cNvPr>
              <p:cNvSpPr txBox="1"/>
              <p:nvPr/>
            </p:nvSpPr>
            <p:spPr>
              <a:xfrm>
                <a:off x="3358409" y="1951906"/>
                <a:ext cx="5223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dirty="0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D288857-FA11-4B7E-B47F-3B3E6DFE4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409" y="1951906"/>
                <a:ext cx="52238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C3AF18F-9A5E-41D1-9189-A71ED9D5F914}"/>
                  </a:ext>
                </a:extLst>
              </p:cNvPr>
              <p:cNvSpPr txBox="1"/>
              <p:nvPr/>
            </p:nvSpPr>
            <p:spPr>
              <a:xfrm>
                <a:off x="850392" y="3499098"/>
                <a:ext cx="1352614" cy="7813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𝑃𝐿</m:t>
                          </m:r>
                        </m:num>
                        <m:den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𝐸𝐴</m:t>
                          </m:r>
                        </m:den>
                      </m:f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C3AF18F-9A5E-41D1-9189-A71ED9D5F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92" y="3499098"/>
                <a:ext cx="1352614" cy="7813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6875E73-8B2F-4C29-A97E-B31E542E2056}"/>
                  </a:ext>
                </a:extLst>
              </p:cNvPr>
              <p:cNvSpPr txBox="1"/>
              <p:nvPr/>
            </p:nvSpPr>
            <p:spPr>
              <a:xfrm>
                <a:off x="767128" y="4533601"/>
                <a:ext cx="2467022" cy="8334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𝐸𝐼</m:t>
                          </m:r>
                        </m:den>
                      </m:f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𝐸𝐼</m:t>
                          </m:r>
                        </m:den>
                      </m:f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6875E73-8B2F-4C29-A97E-B31E542E2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128" y="4533601"/>
                <a:ext cx="2467022" cy="8334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43DA2CC-9527-425E-869C-A8C77CC305A0}"/>
                  </a:ext>
                </a:extLst>
              </p:cNvPr>
              <p:cNvSpPr txBox="1"/>
              <p:nvPr/>
            </p:nvSpPr>
            <p:spPr>
              <a:xfrm>
                <a:off x="838200" y="5534025"/>
                <a:ext cx="2228944" cy="8310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𝐸𝐼</m:t>
                          </m:r>
                        </m:den>
                      </m:f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𝑀𝐿</m:t>
                          </m:r>
                        </m:num>
                        <m:den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𝐸𝐼</m:t>
                          </m:r>
                        </m:den>
                      </m:f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43DA2CC-9527-425E-869C-A8C77CC30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534025"/>
                <a:ext cx="2228944" cy="8310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그림 25">
            <a:extLst>
              <a:ext uri="{FF2B5EF4-FFF2-40B4-BE49-F238E27FC236}">
                <a16:creationId xmlns:a16="http://schemas.microsoft.com/office/drawing/2014/main" id="{9FC9038C-AD0A-4A63-A121-7CDCB5C673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1563" y="3019195"/>
            <a:ext cx="5610637" cy="23799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86EC5B3-1177-43BD-A63D-5A6677A4EED8}"/>
                  </a:ext>
                </a:extLst>
              </p:cNvPr>
              <p:cNvSpPr txBox="1"/>
              <p:nvPr/>
            </p:nvSpPr>
            <p:spPr>
              <a:xfrm>
                <a:off x="6441567" y="5622501"/>
                <a:ext cx="194970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𝐶𝐹</m:t>
                      </m:r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86EC5B3-1177-43BD-A63D-5A6677A4E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567" y="5622501"/>
                <a:ext cx="1949701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8605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A9AA14-2416-4AEF-8D17-699CDBC4F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Vector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A6F493-B5F9-4358-9609-1602762BF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Operations between vectors</a:t>
            </a:r>
          </a:p>
          <a:p>
            <a:pPr lvl="1"/>
            <a:r>
              <a:rPr lang="en-US" altLang="ko-KR" sz="2800" dirty="0"/>
              <a:t>Addition</a:t>
            </a:r>
          </a:p>
          <a:p>
            <a:pPr lvl="1"/>
            <a:r>
              <a:rPr lang="en-US" altLang="ko-KR" sz="2800" dirty="0"/>
              <a:t>Scalar multiplication</a:t>
            </a:r>
          </a:p>
          <a:p>
            <a:pPr lvl="1"/>
            <a:endParaRPr lang="en-US" altLang="ko-KR" sz="2800" dirty="0"/>
          </a:p>
          <a:p>
            <a:r>
              <a:rPr lang="en-US" altLang="ko-KR" sz="3200" dirty="0"/>
              <a:t>What is a </a:t>
            </a:r>
            <a:r>
              <a:rPr lang="en-US" altLang="ko-KR" sz="3200" i="1" dirty="0"/>
              <a:t>linear</a:t>
            </a:r>
            <a:r>
              <a:rPr lang="en-US" altLang="ko-KR" sz="3200" dirty="0"/>
              <a:t> operation?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A10CE4-5732-449A-8709-521DBC6B6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93280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84F1EB-2BE9-44AA-9357-4921EAF80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Compliant mechanisms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0327705-83AE-4DA5-AF2B-B53653C6F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70</a:t>
            </a:fld>
            <a:endParaRPr lang="en-CA"/>
          </a:p>
        </p:txBody>
      </p:sp>
      <p:pic>
        <p:nvPicPr>
          <p:cNvPr id="4" name="_x226008608" descr="EMB000023c849d8">
            <a:extLst>
              <a:ext uri="{FF2B5EF4-FFF2-40B4-BE49-F238E27FC236}">
                <a16:creationId xmlns:a16="http://schemas.microsoft.com/office/drawing/2014/main" id="{3578FB7A-8A06-420A-BE38-033985AAD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56" y="929404"/>
            <a:ext cx="5148412" cy="422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2D963D-3F6D-4194-BA57-6E9A05E7FC95}"/>
                  </a:ext>
                </a:extLst>
              </p:cNvPr>
              <p:cNvSpPr txBox="1"/>
              <p:nvPr/>
            </p:nvSpPr>
            <p:spPr>
              <a:xfrm>
                <a:off x="5226694" y="1109042"/>
                <a:ext cx="6576562" cy="5067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b="0" i="0" dirty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b="0" i="0" dirty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b="0" i="0" dirty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b="0" i="0" dirty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b="0" i="0" dirty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b="0" i="0" dirty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altLang="ko-KR" sz="2400" b="0" i="0" dirty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sz="2400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ko-KR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altLang="ko-KR" sz="2400" b="0" i="0" dirty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sz="2400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ko-KR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altLang="ko-KR" sz="2400" b="0" i="0" dirty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sz="2400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ko-KR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altLang="ko-KR" sz="2400" b="0" i="0" dirty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sz="2400" b="0" i="1" dirty="0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ko-KR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altLang="ko-KR" sz="2400" b="0" i="0" dirty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sz="2400" b="0" i="1" dirty="0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ko-KR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altLang="ko-KR" sz="2400" b="0" i="0" dirty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sz="2400" b="0" i="1" dirty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ko-KR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altLang="ko-KR" sz="2400" b="0" i="0" dirty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sz="2400" b="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ko-KR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altLang="ko-KR" sz="2400" b="0" i="0" dirty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sz="2400" b="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ko-KR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altLang="ko-KR" sz="2400" b="0" i="0" dirty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sz="2400" b="0" i="1" dirty="0" smtClean="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ko-KR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altLang="ko-KR" sz="2400" b="0" i="0" dirty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sz="2400" b="0" i="1" dirty="0" smtClean="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ko-KR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800" i="1" dirty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800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i="1" dirty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ko-KR" sz="2800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i="1" dirty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ko-KR" sz="2800" i="1" dirty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i="1" dirty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ko-KR" sz="2800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i="1" dirty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ko-KR" sz="2800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i="1" dirty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ko-KR" sz="2800" i="1" dirty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2D963D-3F6D-4194-BA57-6E9A05E7F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694" y="1109042"/>
                <a:ext cx="6576562" cy="50676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56619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807574-636A-4E39-9309-6B93F22B2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Compliant mechanisms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EB5160-1E52-44D3-AE17-A6932BC7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71</a:t>
            </a:fld>
            <a:endParaRPr lang="en-CA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518F8F-7C94-4635-B7E0-FFB49337E6FB}"/>
              </a:ext>
            </a:extLst>
          </p:cNvPr>
          <p:cNvSpPr/>
          <p:nvPr/>
        </p:nvSpPr>
        <p:spPr>
          <a:xfrm>
            <a:off x="479149" y="1563114"/>
            <a:ext cx="457200" cy="53906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613A4097-4665-4DE1-9758-5040AD049AEA}"/>
              </a:ext>
            </a:extLst>
          </p:cNvPr>
          <p:cNvSpPr/>
          <p:nvPr/>
        </p:nvSpPr>
        <p:spPr>
          <a:xfrm>
            <a:off x="936349" y="1832646"/>
            <a:ext cx="1120346" cy="0"/>
          </a:xfrm>
          <a:custGeom>
            <a:avLst/>
            <a:gdLst>
              <a:gd name="connsiteX0" fmla="*/ 0 w 1713470"/>
              <a:gd name="connsiteY0" fmla="*/ 334090 h 361833"/>
              <a:gd name="connsiteX1" fmla="*/ 774357 w 1713470"/>
              <a:gd name="connsiteY1" fmla="*/ 334090 h 361833"/>
              <a:gd name="connsiteX2" fmla="*/ 1243913 w 1713470"/>
              <a:gd name="connsiteY2" fmla="*/ 45765 h 361833"/>
              <a:gd name="connsiteX3" fmla="*/ 1713470 w 1713470"/>
              <a:gd name="connsiteY3" fmla="*/ 4576 h 361833"/>
              <a:gd name="connsiteX0" fmla="*/ 0 w 1713470"/>
              <a:gd name="connsiteY0" fmla="*/ 331834 h 337419"/>
              <a:gd name="connsiteX1" fmla="*/ 691978 w 1713470"/>
              <a:gd name="connsiteY1" fmla="*/ 249455 h 337419"/>
              <a:gd name="connsiteX2" fmla="*/ 1243913 w 1713470"/>
              <a:gd name="connsiteY2" fmla="*/ 43509 h 337419"/>
              <a:gd name="connsiteX3" fmla="*/ 1713470 w 1713470"/>
              <a:gd name="connsiteY3" fmla="*/ 2320 h 337419"/>
              <a:gd name="connsiteX0" fmla="*/ 0 w 1713470"/>
              <a:gd name="connsiteY0" fmla="*/ 331834 h 331834"/>
              <a:gd name="connsiteX1" fmla="*/ 1243913 w 1713470"/>
              <a:gd name="connsiteY1" fmla="*/ 43509 h 331834"/>
              <a:gd name="connsiteX2" fmla="*/ 1713470 w 1713470"/>
              <a:gd name="connsiteY2" fmla="*/ 2320 h 331834"/>
              <a:gd name="connsiteX0" fmla="*/ 0 w 1713470"/>
              <a:gd name="connsiteY0" fmla="*/ 329513 h 329513"/>
              <a:gd name="connsiteX1" fmla="*/ 1713470 w 1713470"/>
              <a:gd name="connsiteY1" fmla="*/ -1 h 329513"/>
              <a:gd name="connsiteX0" fmla="*/ 0 w 1553546"/>
              <a:gd name="connsiteY0" fmla="*/ 0 h 12694"/>
              <a:gd name="connsiteX1" fmla="*/ 1553546 w 1553546"/>
              <a:gd name="connsiteY1" fmla="*/ 12694 h 1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3546" h="12694">
                <a:moveTo>
                  <a:pt x="0" y="0"/>
                </a:moveTo>
                <a:lnTo>
                  <a:pt x="1553546" y="12694"/>
                </a:ln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CF5B4-AE13-4C6B-B762-5A7529DBC072}"/>
              </a:ext>
            </a:extLst>
          </p:cNvPr>
          <p:cNvSpPr/>
          <p:nvPr/>
        </p:nvSpPr>
        <p:spPr>
          <a:xfrm>
            <a:off x="2056695" y="1598646"/>
            <a:ext cx="468000" cy="46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B70B87B7-8CE2-4277-B576-4DDF9E9E7774}"/>
              </a:ext>
            </a:extLst>
          </p:cNvPr>
          <p:cNvSpPr/>
          <p:nvPr/>
        </p:nvSpPr>
        <p:spPr>
          <a:xfrm rot="5400000">
            <a:off x="1738245" y="2626819"/>
            <a:ext cx="1120346" cy="0"/>
          </a:xfrm>
          <a:custGeom>
            <a:avLst/>
            <a:gdLst>
              <a:gd name="connsiteX0" fmla="*/ 0 w 1713470"/>
              <a:gd name="connsiteY0" fmla="*/ 334090 h 361833"/>
              <a:gd name="connsiteX1" fmla="*/ 774357 w 1713470"/>
              <a:gd name="connsiteY1" fmla="*/ 334090 h 361833"/>
              <a:gd name="connsiteX2" fmla="*/ 1243913 w 1713470"/>
              <a:gd name="connsiteY2" fmla="*/ 45765 h 361833"/>
              <a:gd name="connsiteX3" fmla="*/ 1713470 w 1713470"/>
              <a:gd name="connsiteY3" fmla="*/ 4576 h 361833"/>
              <a:gd name="connsiteX0" fmla="*/ 0 w 1713470"/>
              <a:gd name="connsiteY0" fmla="*/ 331834 h 337419"/>
              <a:gd name="connsiteX1" fmla="*/ 691978 w 1713470"/>
              <a:gd name="connsiteY1" fmla="*/ 249455 h 337419"/>
              <a:gd name="connsiteX2" fmla="*/ 1243913 w 1713470"/>
              <a:gd name="connsiteY2" fmla="*/ 43509 h 337419"/>
              <a:gd name="connsiteX3" fmla="*/ 1713470 w 1713470"/>
              <a:gd name="connsiteY3" fmla="*/ 2320 h 337419"/>
              <a:gd name="connsiteX0" fmla="*/ 0 w 1713470"/>
              <a:gd name="connsiteY0" fmla="*/ 331834 h 331834"/>
              <a:gd name="connsiteX1" fmla="*/ 1243913 w 1713470"/>
              <a:gd name="connsiteY1" fmla="*/ 43509 h 331834"/>
              <a:gd name="connsiteX2" fmla="*/ 1713470 w 1713470"/>
              <a:gd name="connsiteY2" fmla="*/ 2320 h 331834"/>
              <a:gd name="connsiteX0" fmla="*/ 0 w 1713470"/>
              <a:gd name="connsiteY0" fmla="*/ 329513 h 329513"/>
              <a:gd name="connsiteX1" fmla="*/ 1713470 w 1713470"/>
              <a:gd name="connsiteY1" fmla="*/ -1 h 329513"/>
              <a:gd name="connsiteX0" fmla="*/ 0 w 1553546"/>
              <a:gd name="connsiteY0" fmla="*/ 0 h 12694"/>
              <a:gd name="connsiteX1" fmla="*/ 1553546 w 1553546"/>
              <a:gd name="connsiteY1" fmla="*/ 12694 h 1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3546" h="12694">
                <a:moveTo>
                  <a:pt x="0" y="0"/>
                </a:moveTo>
                <a:lnTo>
                  <a:pt x="1553546" y="12694"/>
                </a:ln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C62832-233B-4BA5-B331-B6A72A450F19}"/>
              </a:ext>
            </a:extLst>
          </p:cNvPr>
          <p:cNvSpPr/>
          <p:nvPr/>
        </p:nvSpPr>
        <p:spPr>
          <a:xfrm>
            <a:off x="2064418" y="3170550"/>
            <a:ext cx="468000" cy="46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7D48473-B0DE-4E62-850D-0A6994817765}"/>
              </a:ext>
            </a:extLst>
          </p:cNvPr>
          <p:cNvCxnSpPr>
            <a:cxnSpLocks/>
          </p:cNvCxnSpPr>
          <p:nvPr/>
        </p:nvCxnSpPr>
        <p:spPr>
          <a:xfrm flipV="1">
            <a:off x="2298418" y="1038547"/>
            <a:ext cx="0" cy="5600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E74D47-9467-4663-890C-F06F976F964B}"/>
                  </a:ext>
                </a:extLst>
              </p:cNvPr>
              <p:cNvSpPr txBox="1"/>
              <p:nvPr/>
            </p:nvSpPr>
            <p:spPr>
              <a:xfrm>
                <a:off x="3289454" y="3157835"/>
                <a:ext cx="451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E74D47-9467-4663-890C-F06F976F9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454" y="3157835"/>
                <a:ext cx="45185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5960511-1CA9-4AB2-8C15-3D82C76047EE}"/>
              </a:ext>
            </a:extLst>
          </p:cNvPr>
          <p:cNvCxnSpPr>
            <a:cxnSpLocks/>
          </p:cNvCxnSpPr>
          <p:nvPr/>
        </p:nvCxnSpPr>
        <p:spPr>
          <a:xfrm flipV="1">
            <a:off x="2532418" y="3388668"/>
            <a:ext cx="817367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4E54375-1428-4402-A027-11B994E50B20}"/>
                  </a:ext>
                </a:extLst>
              </p:cNvPr>
              <p:cNvSpPr txBox="1"/>
              <p:nvPr/>
            </p:nvSpPr>
            <p:spPr>
              <a:xfrm>
                <a:off x="2289182" y="766522"/>
                <a:ext cx="471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dirty="0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4E54375-1428-4402-A027-11B994E50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182" y="766522"/>
                <a:ext cx="471026" cy="461665"/>
              </a:xfrm>
              <a:prstGeom prst="rect">
                <a:avLst/>
              </a:prstGeom>
              <a:blipFill>
                <a:blip r:embed="rId3"/>
                <a:stretch>
                  <a:fillRect l="-1299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원호 23">
            <a:extLst>
              <a:ext uri="{FF2B5EF4-FFF2-40B4-BE49-F238E27FC236}">
                <a16:creationId xmlns:a16="http://schemas.microsoft.com/office/drawing/2014/main" id="{E3093EDA-80BF-4861-B8A2-6FFCF51FA433}"/>
              </a:ext>
            </a:extLst>
          </p:cNvPr>
          <p:cNvSpPr/>
          <p:nvPr/>
        </p:nvSpPr>
        <p:spPr>
          <a:xfrm rot="10800000">
            <a:off x="2251386" y="3353765"/>
            <a:ext cx="516117" cy="531470"/>
          </a:xfrm>
          <a:prstGeom prst="arc">
            <a:avLst>
              <a:gd name="adj1" fmla="val 8883808"/>
              <a:gd name="adj2" fmla="val 19011156"/>
            </a:avLst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95B357B-41A6-400D-8892-B5ED0254E372}"/>
                  </a:ext>
                </a:extLst>
              </p:cNvPr>
              <p:cNvSpPr txBox="1"/>
              <p:nvPr/>
            </p:nvSpPr>
            <p:spPr>
              <a:xfrm>
                <a:off x="2444925" y="3839969"/>
                <a:ext cx="5223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dirty="0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95B357B-41A6-400D-8892-B5ED0254E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925" y="3839969"/>
                <a:ext cx="52238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직사각형 25">
            <a:extLst>
              <a:ext uri="{FF2B5EF4-FFF2-40B4-BE49-F238E27FC236}">
                <a16:creationId xmlns:a16="http://schemas.microsoft.com/office/drawing/2014/main" id="{461E9592-C540-4619-A194-2C6F00973797}"/>
              </a:ext>
            </a:extLst>
          </p:cNvPr>
          <p:cNvSpPr/>
          <p:nvPr/>
        </p:nvSpPr>
        <p:spPr>
          <a:xfrm>
            <a:off x="5065880" y="1096597"/>
            <a:ext cx="377692" cy="22544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B9205B-7642-45D8-BE09-3F9F7687D3EB}"/>
              </a:ext>
            </a:extLst>
          </p:cNvPr>
          <p:cNvSpPr/>
          <p:nvPr/>
        </p:nvSpPr>
        <p:spPr>
          <a:xfrm>
            <a:off x="5695007" y="1132162"/>
            <a:ext cx="1082807" cy="5186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03891CF-5CCF-4364-86DD-48E657F6FF7E}"/>
              </a:ext>
            </a:extLst>
          </p:cNvPr>
          <p:cNvSpPr/>
          <p:nvPr/>
        </p:nvSpPr>
        <p:spPr>
          <a:xfrm>
            <a:off x="7034866" y="1127375"/>
            <a:ext cx="1082807" cy="5186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A381FA-B537-46EE-A543-BDCF77516354}"/>
              </a:ext>
            </a:extLst>
          </p:cNvPr>
          <p:cNvSpPr/>
          <p:nvPr/>
        </p:nvSpPr>
        <p:spPr>
          <a:xfrm>
            <a:off x="8362173" y="2834639"/>
            <a:ext cx="1082807" cy="5186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5A15998-7FBB-4A18-878E-677C0DAC6D7C}"/>
              </a:ext>
            </a:extLst>
          </p:cNvPr>
          <p:cNvSpPr/>
          <p:nvPr/>
        </p:nvSpPr>
        <p:spPr>
          <a:xfrm rot="10800000" flipV="1">
            <a:off x="8362173" y="1129961"/>
            <a:ext cx="1082807" cy="5186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8CA0EB9-952F-4DDE-A0A8-C21BB3017872}"/>
              </a:ext>
            </a:extLst>
          </p:cNvPr>
          <p:cNvSpPr/>
          <p:nvPr/>
        </p:nvSpPr>
        <p:spPr>
          <a:xfrm rot="10800000" flipV="1">
            <a:off x="5698181" y="2832438"/>
            <a:ext cx="1082808" cy="5186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E259475-4633-4EFF-9620-790C1A506736}"/>
              </a:ext>
            </a:extLst>
          </p:cNvPr>
          <p:cNvSpPr/>
          <p:nvPr/>
        </p:nvSpPr>
        <p:spPr>
          <a:xfrm>
            <a:off x="7028515" y="2832437"/>
            <a:ext cx="1082807" cy="771912"/>
          </a:xfrm>
          <a:prstGeom prst="rect">
            <a:avLst/>
          </a:prstGeom>
          <a:solidFill>
            <a:srgbClr val="E7E6E6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44083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62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8EA2EE4-D729-4E6A-8FBC-2AF40A6C0772}"/>
              </a:ext>
            </a:extLst>
          </p:cNvPr>
          <p:cNvSpPr/>
          <p:nvPr/>
        </p:nvSpPr>
        <p:spPr>
          <a:xfrm>
            <a:off x="9695445" y="1096597"/>
            <a:ext cx="377692" cy="22544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64" name="자유형: 도형 63">
            <a:extLst>
              <a:ext uri="{FF2B5EF4-FFF2-40B4-BE49-F238E27FC236}">
                <a16:creationId xmlns:a16="http://schemas.microsoft.com/office/drawing/2014/main" id="{388DF3C1-B38C-42BC-8C37-3FFAA2A94804}"/>
              </a:ext>
            </a:extLst>
          </p:cNvPr>
          <p:cNvSpPr/>
          <p:nvPr/>
        </p:nvSpPr>
        <p:spPr>
          <a:xfrm flipV="1">
            <a:off x="5437955" y="1492716"/>
            <a:ext cx="252000" cy="0"/>
          </a:xfrm>
          <a:custGeom>
            <a:avLst/>
            <a:gdLst>
              <a:gd name="connsiteX0" fmla="*/ 0 w 1713470"/>
              <a:gd name="connsiteY0" fmla="*/ 334090 h 361833"/>
              <a:gd name="connsiteX1" fmla="*/ 774357 w 1713470"/>
              <a:gd name="connsiteY1" fmla="*/ 334090 h 361833"/>
              <a:gd name="connsiteX2" fmla="*/ 1243913 w 1713470"/>
              <a:gd name="connsiteY2" fmla="*/ 45765 h 361833"/>
              <a:gd name="connsiteX3" fmla="*/ 1713470 w 1713470"/>
              <a:gd name="connsiteY3" fmla="*/ 4576 h 361833"/>
              <a:gd name="connsiteX0" fmla="*/ 0 w 1713470"/>
              <a:gd name="connsiteY0" fmla="*/ 331834 h 337419"/>
              <a:gd name="connsiteX1" fmla="*/ 691978 w 1713470"/>
              <a:gd name="connsiteY1" fmla="*/ 249455 h 337419"/>
              <a:gd name="connsiteX2" fmla="*/ 1243913 w 1713470"/>
              <a:gd name="connsiteY2" fmla="*/ 43509 h 337419"/>
              <a:gd name="connsiteX3" fmla="*/ 1713470 w 1713470"/>
              <a:gd name="connsiteY3" fmla="*/ 2320 h 337419"/>
              <a:gd name="connsiteX0" fmla="*/ 0 w 1713470"/>
              <a:gd name="connsiteY0" fmla="*/ 331834 h 331834"/>
              <a:gd name="connsiteX1" fmla="*/ 1243913 w 1713470"/>
              <a:gd name="connsiteY1" fmla="*/ 43509 h 331834"/>
              <a:gd name="connsiteX2" fmla="*/ 1713470 w 1713470"/>
              <a:gd name="connsiteY2" fmla="*/ 2320 h 331834"/>
              <a:gd name="connsiteX0" fmla="*/ 0 w 1713470"/>
              <a:gd name="connsiteY0" fmla="*/ 329513 h 329513"/>
              <a:gd name="connsiteX1" fmla="*/ 1713470 w 1713470"/>
              <a:gd name="connsiteY1" fmla="*/ -1 h 329513"/>
              <a:gd name="connsiteX0" fmla="*/ 0 w 1553546"/>
              <a:gd name="connsiteY0" fmla="*/ 0 h 12694"/>
              <a:gd name="connsiteX1" fmla="*/ 1553546 w 1553546"/>
              <a:gd name="connsiteY1" fmla="*/ 12694 h 1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3546" h="12694">
                <a:moveTo>
                  <a:pt x="0" y="0"/>
                </a:moveTo>
                <a:lnTo>
                  <a:pt x="1553546" y="12694"/>
                </a:ln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자유형: 도형 64">
            <a:extLst>
              <a:ext uri="{FF2B5EF4-FFF2-40B4-BE49-F238E27FC236}">
                <a16:creationId xmlns:a16="http://schemas.microsoft.com/office/drawing/2014/main" id="{59273CF9-1488-4E73-9992-F05D82CBABBB}"/>
              </a:ext>
            </a:extLst>
          </p:cNvPr>
          <p:cNvSpPr/>
          <p:nvPr/>
        </p:nvSpPr>
        <p:spPr>
          <a:xfrm flipV="1">
            <a:off x="6777814" y="1283771"/>
            <a:ext cx="252000" cy="0"/>
          </a:xfrm>
          <a:custGeom>
            <a:avLst/>
            <a:gdLst>
              <a:gd name="connsiteX0" fmla="*/ 0 w 1713470"/>
              <a:gd name="connsiteY0" fmla="*/ 334090 h 361833"/>
              <a:gd name="connsiteX1" fmla="*/ 774357 w 1713470"/>
              <a:gd name="connsiteY1" fmla="*/ 334090 h 361833"/>
              <a:gd name="connsiteX2" fmla="*/ 1243913 w 1713470"/>
              <a:gd name="connsiteY2" fmla="*/ 45765 h 361833"/>
              <a:gd name="connsiteX3" fmla="*/ 1713470 w 1713470"/>
              <a:gd name="connsiteY3" fmla="*/ 4576 h 361833"/>
              <a:gd name="connsiteX0" fmla="*/ 0 w 1713470"/>
              <a:gd name="connsiteY0" fmla="*/ 331834 h 337419"/>
              <a:gd name="connsiteX1" fmla="*/ 691978 w 1713470"/>
              <a:gd name="connsiteY1" fmla="*/ 249455 h 337419"/>
              <a:gd name="connsiteX2" fmla="*/ 1243913 w 1713470"/>
              <a:gd name="connsiteY2" fmla="*/ 43509 h 337419"/>
              <a:gd name="connsiteX3" fmla="*/ 1713470 w 1713470"/>
              <a:gd name="connsiteY3" fmla="*/ 2320 h 337419"/>
              <a:gd name="connsiteX0" fmla="*/ 0 w 1713470"/>
              <a:gd name="connsiteY0" fmla="*/ 331834 h 331834"/>
              <a:gd name="connsiteX1" fmla="*/ 1243913 w 1713470"/>
              <a:gd name="connsiteY1" fmla="*/ 43509 h 331834"/>
              <a:gd name="connsiteX2" fmla="*/ 1713470 w 1713470"/>
              <a:gd name="connsiteY2" fmla="*/ 2320 h 331834"/>
              <a:gd name="connsiteX0" fmla="*/ 0 w 1713470"/>
              <a:gd name="connsiteY0" fmla="*/ 329513 h 329513"/>
              <a:gd name="connsiteX1" fmla="*/ 1713470 w 1713470"/>
              <a:gd name="connsiteY1" fmla="*/ -1 h 329513"/>
              <a:gd name="connsiteX0" fmla="*/ 0 w 1553546"/>
              <a:gd name="connsiteY0" fmla="*/ 0 h 12694"/>
              <a:gd name="connsiteX1" fmla="*/ 1553546 w 1553546"/>
              <a:gd name="connsiteY1" fmla="*/ 12694 h 1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3546" h="12694">
                <a:moveTo>
                  <a:pt x="0" y="0"/>
                </a:moveTo>
                <a:lnTo>
                  <a:pt x="1553546" y="12694"/>
                </a:ln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자유형: 도형 65">
            <a:extLst>
              <a:ext uri="{FF2B5EF4-FFF2-40B4-BE49-F238E27FC236}">
                <a16:creationId xmlns:a16="http://schemas.microsoft.com/office/drawing/2014/main" id="{EFC75156-8432-41ED-9E1C-CB9DAFA559B3}"/>
              </a:ext>
            </a:extLst>
          </p:cNvPr>
          <p:cNvSpPr/>
          <p:nvPr/>
        </p:nvSpPr>
        <p:spPr>
          <a:xfrm flipV="1">
            <a:off x="5444711" y="2991297"/>
            <a:ext cx="252000" cy="0"/>
          </a:xfrm>
          <a:custGeom>
            <a:avLst/>
            <a:gdLst>
              <a:gd name="connsiteX0" fmla="*/ 0 w 1713470"/>
              <a:gd name="connsiteY0" fmla="*/ 334090 h 361833"/>
              <a:gd name="connsiteX1" fmla="*/ 774357 w 1713470"/>
              <a:gd name="connsiteY1" fmla="*/ 334090 h 361833"/>
              <a:gd name="connsiteX2" fmla="*/ 1243913 w 1713470"/>
              <a:gd name="connsiteY2" fmla="*/ 45765 h 361833"/>
              <a:gd name="connsiteX3" fmla="*/ 1713470 w 1713470"/>
              <a:gd name="connsiteY3" fmla="*/ 4576 h 361833"/>
              <a:gd name="connsiteX0" fmla="*/ 0 w 1713470"/>
              <a:gd name="connsiteY0" fmla="*/ 331834 h 337419"/>
              <a:gd name="connsiteX1" fmla="*/ 691978 w 1713470"/>
              <a:gd name="connsiteY1" fmla="*/ 249455 h 337419"/>
              <a:gd name="connsiteX2" fmla="*/ 1243913 w 1713470"/>
              <a:gd name="connsiteY2" fmla="*/ 43509 h 337419"/>
              <a:gd name="connsiteX3" fmla="*/ 1713470 w 1713470"/>
              <a:gd name="connsiteY3" fmla="*/ 2320 h 337419"/>
              <a:gd name="connsiteX0" fmla="*/ 0 w 1713470"/>
              <a:gd name="connsiteY0" fmla="*/ 331834 h 331834"/>
              <a:gd name="connsiteX1" fmla="*/ 1243913 w 1713470"/>
              <a:gd name="connsiteY1" fmla="*/ 43509 h 331834"/>
              <a:gd name="connsiteX2" fmla="*/ 1713470 w 1713470"/>
              <a:gd name="connsiteY2" fmla="*/ 2320 h 331834"/>
              <a:gd name="connsiteX0" fmla="*/ 0 w 1713470"/>
              <a:gd name="connsiteY0" fmla="*/ 329513 h 329513"/>
              <a:gd name="connsiteX1" fmla="*/ 1713470 w 1713470"/>
              <a:gd name="connsiteY1" fmla="*/ -1 h 329513"/>
              <a:gd name="connsiteX0" fmla="*/ 0 w 1553546"/>
              <a:gd name="connsiteY0" fmla="*/ 0 h 12694"/>
              <a:gd name="connsiteX1" fmla="*/ 1553546 w 1553546"/>
              <a:gd name="connsiteY1" fmla="*/ 12694 h 1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3546" h="12694">
                <a:moveTo>
                  <a:pt x="0" y="0"/>
                </a:moveTo>
                <a:lnTo>
                  <a:pt x="1553546" y="12694"/>
                </a:ln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자유형: 도형 66">
            <a:extLst>
              <a:ext uri="{FF2B5EF4-FFF2-40B4-BE49-F238E27FC236}">
                <a16:creationId xmlns:a16="http://schemas.microsoft.com/office/drawing/2014/main" id="{1D5BBA3B-5B41-46F0-A7C6-FFE6B084786D}"/>
              </a:ext>
            </a:extLst>
          </p:cNvPr>
          <p:cNvSpPr/>
          <p:nvPr/>
        </p:nvSpPr>
        <p:spPr>
          <a:xfrm flipV="1">
            <a:off x="6777814" y="3237842"/>
            <a:ext cx="252000" cy="0"/>
          </a:xfrm>
          <a:custGeom>
            <a:avLst/>
            <a:gdLst>
              <a:gd name="connsiteX0" fmla="*/ 0 w 1713470"/>
              <a:gd name="connsiteY0" fmla="*/ 334090 h 361833"/>
              <a:gd name="connsiteX1" fmla="*/ 774357 w 1713470"/>
              <a:gd name="connsiteY1" fmla="*/ 334090 h 361833"/>
              <a:gd name="connsiteX2" fmla="*/ 1243913 w 1713470"/>
              <a:gd name="connsiteY2" fmla="*/ 45765 h 361833"/>
              <a:gd name="connsiteX3" fmla="*/ 1713470 w 1713470"/>
              <a:gd name="connsiteY3" fmla="*/ 4576 h 361833"/>
              <a:gd name="connsiteX0" fmla="*/ 0 w 1713470"/>
              <a:gd name="connsiteY0" fmla="*/ 331834 h 337419"/>
              <a:gd name="connsiteX1" fmla="*/ 691978 w 1713470"/>
              <a:gd name="connsiteY1" fmla="*/ 249455 h 337419"/>
              <a:gd name="connsiteX2" fmla="*/ 1243913 w 1713470"/>
              <a:gd name="connsiteY2" fmla="*/ 43509 h 337419"/>
              <a:gd name="connsiteX3" fmla="*/ 1713470 w 1713470"/>
              <a:gd name="connsiteY3" fmla="*/ 2320 h 337419"/>
              <a:gd name="connsiteX0" fmla="*/ 0 w 1713470"/>
              <a:gd name="connsiteY0" fmla="*/ 331834 h 331834"/>
              <a:gd name="connsiteX1" fmla="*/ 1243913 w 1713470"/>
              <a:gd name="connsiteY1" fmla="*/ 43509 h 331834"/>
              <a:gd name="connsiteX2" fmla="*/ 1713470 w 1713470"/>
              <a:gd name="connsiteY2" fmla="*/ 2320 h 331834"/>
              <a:gd name="connsiteX0" fmla="*/ 0 w 1713470"/>
              <a:gd name="connsiteY0" fmla="*/ 329513 h 329513"/>
              <a:gd name="connsiteX1" fmla="*/ 1713470 w 1713470"/>
              <a:gd name="connsiteY1" fmla="*/ -1 h 329513"/>
              <a:gd name="connsiteX0" fmla="*/ 0 w 1553546"/>
              <a:gd name="connsiteY0" fmla="*/ 0 h 12694"/>
              <a:gd name="connsiteX1" fmla="*/ 1553546 w 1553546"/>
              <a:gd name="connsiteY1" fmla="*/ 12694 h 1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3546" h="12694">
                <a:moveTo>
                  <a:pt x="0" y="0"/>
                </a:moveTo>
                <a:lnTo>
                  <a:pt x="1553546" y="12694"/>
                </a:ln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자유형: 도형 67">
            <a:extLst>
              <a:ext uri="{FF2B5EF4-FFF2-40B4-BE49-F238E27FC236}">
                <a16:creationId xmlns:a16="http://schemas.microsoft.com/office/drawing/2014/main" id="{43F947BF-F811-46F5-B856-A72C15ED3522}"/>
              </a:ext>
            </a:extLst>
          </p:cNvPr>
          <p:cNvSpPr/>
          <p:nvPr/>
        </p:nvSpPr>
        <p:spPr>
          <a:xfrm flipV="1">
            <a:off x="8112489" y="1283771"/>
            <a:ext cx="252000" cy="0"/>
          </a:xfrm>
          <a:custGeom>
            <a:avLst/>
            <a:gdLst>
              <a:gd name="connsiteX0" fmla="*/ 0 w 1713470"/>
              <a:gd name="connsiteY0" fmla="*/ 334090 h 361833"/>
              <a:gd name="connsiteX1" fmla="*/ 774357 w 1713470"/>
              <a:gd name="connsiteY1" fmla="*/ 334090 h 361833"/>
              <a:gd name="connsiteX2" fmla="*/ 1243913 w 1713470"/>
              <a:gd name="connsiteY2" fmla="*/ 45765 h 361833"/>
              <a:gd name="connsiteX3" fmla="*/ 1713470 w 1713470"/>
              <a:gd name="connsiteY3" fmla="*/ 4576 h 361833"/>
              <a:gd name="connsiteX0" fmla="*/ 0 w 1713470"/>
              <a:gd name="connsiteY0" fmla="*/ 331834 h 337419"/>
              <a:gd name="connsiteX1" fmla="*/ 691978 w 1713470"/>
              <a:gd name="connsiteY1" fmla="*/ 249455 h 337419"/>
              <a:gd name="connsiteX2" fmla="*/ 1243913 w 1713470"/>
              <a:gd name="connsiteY2" fmla="*/ 43509 h 337419"/>
              <a:gd name="connsiteX3" fmla="*/ 1713470 w 1713470"/>
              <a:gd name="connsiteY3" fmla="*/ 2320 h 337419"/>
              <a:gd name="connsiteX0" fmla="*/ 0 w 1713470"/>
              <a:gd name="connsiteY0" fmla="*/ 331834 h 331834"/>
              <a:gd name="connsiteX1" fmla="*/ 1243913 w 1713470"/>
              <a:gd name="connsiteY1" fmla="*/ 43509 h 331834"/>
              <a:gd name="connsiteX2" fmla="*/ 1713470 w 1713470"/>
              <a:gd name="connsiteY2" fmla="*/ 2320 h 331834"/>
              <a:gd name="connsiteX0" fmla="*/ 0 w 1713470"/>
              <a:gd name="connsiteY0" fmla="*/ 329513 h 329513"/>
              <a:gd name="connsiteX1" fmla="*/ 1713470 w 1713470"/>
              <a:gd name="connsiteY1" fmla="*/ -1 h 329513"/>
              <a:gd name="connsiteX0" fmla="*/ 0 w 1553546"/>
              <a:gd name="connsiteY0" fmla="*/ 0 h 12694"/>
              <a:gd name="connsiteX1" fmla="*/ 1553546 w 1553546"/>
              <a:gd name="connsiteY1" fmla="*/ 12694 h 1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3546" h="12694">
                <a:moveTo>
                  <a:pt x="0" y="0"/>
                </a:moveTo>
                <a:lnTo>
                  <a:pt x="1553546" y="12694"/>
                </a:ln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자유형: 도형 68">
            <a:extLst>
              <a:ext uri="{FF2B5EF4-FFF2-40B4-BE49-F238E27FC236}">
                <a16:creationId xmlns:a16="http://schemas.microsoft.com/office/drawing/2014/main" id="{C9C96FF4-9721-471E-947E-780B5D3E9136}"/>
              </a:ext>
            </a:extLst>
          </p:cNvPr>
          <p:cNvSpPr/>
          <p:nvPr/>
        </p:nvSpPr>
        <p:spPr>
          <a:xfrm flipV="1">
            <a:off x="9444681" y="1492716"/>
            <a:ext cx="252000" cy="0"/>
          </a:xfrm>
          <a:custGeom>
            <a:avLst/>
            <a:gdLst>
              <a:gd name="connsiteX0" fmla="*/ 0 w 1713470"/>
              <a:gd name="connsiteY0" fmla="*/ 334090 h 361833"/>
              <a:gd name="connsiteX1" fmla="*/ 774357 w 1713470"/>
              <a:gd name="connsiteY1" fmla="*/ 334090 h 361833"/>
              <a:gd name="connsiteX2" fmla="*/ 1243913 w 1713470"/>
              <a:gd name="connsiteY2" fmla="*/ 45765 h 361833"/>
              <a:gd name="connsiteX3" fmla="*/ 1713470 w 1713470"/>
              <a:gd name="connsiteY3" fmla="*/ 4576 h 361833"/>
              <a:gd name="connsiteX0" fmla="*/ 0 w 1713470"/>
              <a:gd name="connsiteY0" fmla="*/ 331834 h 337419"/>
              <a:gd name="connsiteX1" fmla="*/ 691978 w 1713470"/>
              <a:gd name="connsiteY1" fmla="*/ 249455 h 337419"/>
              <a:gd name="connsiteX2" fmla="*/ 1243913 w 1713470"/>
              <a:gd name="connsiteY2" fmla="*/ 43509 h 337419"/>
              <a:gd name="connsiteX3" fmla="*/ 1713470 w 1713470"/>
              <a:gd name="connsiteY3" fmla="*/ 2320 h 337419"/>
              <a:gd name="connsiteX0" fmla="*/ 0 w 1713470"/>
              <a:gd name="connsiteY0" fmla="*/ 331834 h 331834"/>
              <a:gd name="connsiteX1" fmla="*/ 1243913 w 1713470"/>
              <a:gd name="connsiteY1" fmla="*/ 43509 h 331834"/>
              <a:gd name="connsiteX2" fmla="*/ 1713470 w 1713470"/>
              <a:gd name="connsiteY2" fmla="*/ 2320 h 331834"/>
              <a:gd name="connsiteX0" fmla="*/ 0 w 1713470"/>
              <a:gd name="connsiteY0" fmla="*/ 329513 h 329513"/>
              <a:gd name="connsiteX1" fmla="*/ 1713470 w 1713470"/>
              <a:gd name="connsiteY1" fmla="*/ -1 h 329513"/>
              <a:gd name="connsiteX0" fmla="*/ 0 w 1553546"/>
              <a:gd name="connsiteY0" fmla="*/ 0 h 12694"/>
              <a:gd name="connsiteX1" fmla="*/ 1553546 w 1553546"/>
              <a:gd name="connsiteY1" fmla="*/ 12694 h 1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3546" h="12694">
                <a:moveTo>
                  <a:pt x="0" y="0"/>
                </a:moveTo>
                <a:lnTo>
                  <a:pt x="1553546" y="12694"/>
                </a:ln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자유형: 도형 69">
            <a:extLst>
              <a:ext uri="{FF2B5EF4-FFF2-40B4-BE49-F238E27FC236}">
                <a16:creationId xmlns:a16="http://schemas.microsoft.com/office/drawing/2014/main" id="{9E07613A-CAE6-4AC9-B575-952386C76445}"/>
              </a:ext>
            </a:extLst>
          </p:cNvPr>
          <p:cNvSpPr/>
          <p:nvPr/>
        </p:nvSpPr>
        <p:spPr>
          <a:xfrm flipV="1">
            <a:off x="9441507" y="2991297"/>
            <a:ext cx="252000" cy="0"/>
          </a:xfrm>
          <a:custGeom>
            <a:avLst/>
            <a:gdLst>
              <a:gd name="connsiteX0" fmla="*/ 0 w 1713470"/>
              <a:gd name="connsiteY0" fmla="*/ 334090 h 361833"/>
              <a:gd name="connsiteX1" fmla="*/ 774357 w 1713470"/>
              <a:gd name="connsiteY1" fmla="*/ 334090 h 361833"/>
              <a:gd name="connsiteX2" fmla="*/ 1243913 w 1713470"/>
              <a:gd name="connsiteY2" fmla="*/ 45765 h 361833"/>
              <a:gd name="connsiteX3" fmla="*/ 1713470 w 1713470"/>
              <a:gd name="connsiteY3" fmla="*/ 4576 h 361833"/>
              <a:gd name="connsiteX0" fmla="*/ 0 w 1713470"/>
              <a:gd name="connsiteY0" fmla="*/ 331834 h 337419"/>
              <a:gd name="connsiteX1" fmla="*/ 691978 w 1713470"/>
              <a:gd name="connsiteY1" fmla="*/ 249455 h 337419"/>
              <a:gd name="connsiteX2" fmla="*/ 1243913 w 1713470"/>
              <a:gd name="connsiteY2" fmla="*/ 43509 h 337419"/>
              <a:gd name="connsiteX3" fmla="*/ 1713470 w 1713470"/>
              <a:gd name="connsiteY3" fmla="*/ 2320 h 337419"/>
              <a:gd name="connsiteX0" fmla="*/ 0 w 1713470"/>
              <a:gd name="connsiteY0" fmla="*/ 331834 h 331834"/>
              <a:gd name="connsiteX1" fmla="*/ 1243913 w 1713470"/>
              <a:gd name="connsiteY1" fmla="*/ 43509 h 331834"/>
              <a:gd name="connsiteX2" fmla="*/ 1713470 w 1713470"/>
              <a:gd name="connsiteY2" fmla="*/ 2320 h 331834"/>
              <a:gd name="connsiteX0" fmla="*/ 0 w 1713470"/>
              <a:gd name="connsiteY0" fmla="*/ 329513 h 329513"/>
              <a:gd name="connsiteX1" fmla="*/ 1713470 w 1713470"/>
              <a:gd name="connsiteY1" fmla="*/ -1 h 329513"/>
              <a:gd name="connsiteX0" fmla="*/ 0 w 1553546"/>
              <a:gd name="connsiteY0" fmla="*/ 0 h 12694"/>
              <a:gd name="connsiteX1" fmla="*/ 1553546 w 1553546"/>
              <a:gd name="connsiteY1" fmla="*/ 12694 h 1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3546" h="12694">
                <a:moveTo>
                  <a:pt x="0" y="0"/>
                </a:moveTo>
                <a:lnTo>
                  <a:pt x="1553546" y="12694"/>
                </a:ln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자유형: 도형 70">
            <a:extLst>
              <a:ext uri="{FF2B5EF4-FFF2-40B4-BE49-F238E27FC236}">
                <a16:creationId xmlns:a16="http://schemas.microsoft.com/office/drawing/2014/main" id="{A1E0BDD7-26AE-45C4-A6A2-52E017C8F138}"/>
              </a:ext>
            </a:extLst>
          </p:cNvPr>
          <p:cNvSpPr/>
          <p:nvPr/>
        </p:nvSpPr>
        <p:spPr>
          <a:xfrm flipV="1">
            <a:off x="8107610" y="3237842"/>
            <a:ext cx="252000" cy="0"/>
          </a:xfrm>
          <a:custGeom>
            <a:avLst/>
            <a:gdLst>
              <a:gd name="connsiteX0" fmla="*/ 0 w 1713470"/>
              <a:gd name="connsiteY0" fmla="*/ 334090 h 361833"/>
              <a:gd name="connsiteX1" fmla="*/ 774357 w 1713470"/>
              <a:gd name="connsiteY1" fmla="*/ 334090 h 361833"/>
              <a:gd name="connsiteX2" fmla="*/ 1243913 w 1713470"/>
              <a:gd name="connsiteY2" fmla="*/ 45765 h 361833"/>
              <a:gd name="connsiteX3" fmla="*/ 1713470 w 1713470"/>
              <a:gd name="connsiteY3" fmla="*/ 4576 h 361833"/>
              <a:gd name="connsiteX0" fmla="*/ 0 w 1713470"/>
              <a:gd name="connsiteY0" fmla="*/ 331834 h 337419"/>
              <a:gd name="connsiteX1" fmla="*/ 691978 w 1713470"/>
              <a:gd name="connsiteY1" fmla="*/ 249455 h 337419"/>
              <a:gd name="connsiteX2" fmla="*/ 1243913 w 1713470"/>
              <a:gd name="connsiteY2" fmla="*/ 43509 h 337419"/>
              <a:gd name="connsiteX3" fmla="*/ 1713470 w 1713470"/>
              <a:gd name="connsiteY3" fmla="*/ 2320 h 337419"/>
              <a:gd name="connsiteX0" fmla="*/ 0 w 1713470"/>
              <a:gd name="connsiteY0" fmla="*/ 331834 h 331834"/>
              <a:gd name="connsiteX1" fmla="*/ 1243913 w 1713470"/>
              <a:gd name="connsiteY1" fmla="*/ 43509 h 331834"/>
              <a:gd name="connsiteX2" fmla="*/ 1713470 w 1713470"/>
              <a:gd name="connsiteY2" fmla="*/ 2320 h 331834"/>
              <a:gd name="connsiteX0" fmla="*/ 0 w 1713470"/>
              <a:gd name="connsiteY0" fmla="*/ 329513 h 329513"/>
              <a:gd name="connsiteX1" fmla="*/ 1713470 w 1713470"/>
              <a:gd name="connsiteY1" fmla="*/ -1 h 329513"/>
              <a:gd name="connsiteX0" fmla="*/ 0 w 1553546"/>
              <a:gd name="connsiteY0" fmla="*/ 0 h 12694"/>
              <a:gd name="connsiteX1" fmla="*/ 1553546 w 1553546"/>
              <a:gd name="connsiteY1" fmla="*/ 12694 h 1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3546" h="12694">
                <a:moveTo>
                  <a:pt x="0" y="0"/>
                </a:moveTo>
                <a:lnTo>
                  <a:pt x="1553546" y="12694"/>
                </a:ln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E23C207-69EA-432A-94A8-00C76C109294}"/>
              </a:ext>
            </a:extLst>
          </p:cNvPr>
          <p:cNvCxnSpPr>
            <a:cxnSpLocks/>
          </p:cNvCxnSpPr>
          <p:nvPr/>
        </p:nvCxnSpPr>
        <p:spPr>
          <a:xfrm flipH="1" flipV="1">
            <a:off x="5448868" y="2223828"/>
            <a:ext cx="816384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4FEF8F6-B7E5-44BF-B992-CBAF99FE9E91}"/>
              </a:ext>
            </a:extLst>
          </p:cNvPr>
          <p:cNvCxnSpPr>
            <a:cxnSpLocks/>
          </p:cNvCxnSpPr>
          <p:nvPr/>
        </p:nvCxnSpPr>
        <p:spPr>
          <a:xfrm>
            <a:off x="8915400" y="2223828"/>
            <a:ext cx="76474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5E67D23-FB88-455C-AC2D-616158CEBC99}"/>
                  </a:ext>
                </a:extLst>
              </p:cNvPr>
              <p:cNvSpPr txBox="1"/>
              <p:nvPr/>
            </p:nvSpPr>
            <p:spPr>
              <a:xfrm>
                <a:off x="6279653" y="1992995"/>
                <a:ext cx="451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5E67D23-FB88-455C-AC2D-616158CEB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653" y="1992995"/>
                <a:ext cx="4518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11DA95E-586B-43F7-8FD6-07524037982E}"/>
                  </a:ext>
                </a:extLst>
              </p:cNvPr>
              <p:cNvSpPr txBox="1"/>
              <p:nvPr/>
            </p:nvSpPr>
            <p:spPr>
              <a:xfrm>
                <a:off x="8463545" y="1992995"/>
                <a:ext cx="451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11DA95E-586B-43F7-8FD6-075240379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545" y="1992995"/>
                <a:ext cx="45185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740F0E46-7B26-4A7A-A99E-D302AE340793}"/>
              </a:ext>
            </a:extLst>
          </p:cNvPr>
          <p:cNvCxnSpPr>
            <a:cxnSpLocks/>
          </p:cNvCxnSpPr>
          <p:nvPr/>
        </p:nvCxnSpPr>
        <p:spPr>
          <a:xfrm>
            <a:off x="7569918" y="1437359"/>
            <a:ext cx="0" cy="52511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69E218A-8B05-43DB-A824-21C5A10BB871}"/>
                  </a:ext>
                </a:extLst>
              </p:cNvPr>
              <p:cNvSpPr txBox="1"/>
              <p:nvPr/>
            </p:nvSpPr>
            <p:spPr>
              <a:xfrm>
                <a:off x="7352209" y="1921018"/>
                <a:ext cx="4307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dirty="0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69E218A-8B05-43DB-A824-21C5A10BB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2209" y="1921018"/>
                <a:ext cx="430759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568FE338-35AB-4107-909E-B7863E491F70}"/>
              </a:ext>
            </a:extLst>
          </p:cNvPr>
          <p:cNvSpPr/>
          <p:nvPr/>
        </p:nvSpPr>
        <p:spPr>
          <a:xfrm>
            <a:off x="7014226" y="5712890"/>
            <a:ext cx="1089158" cy="827861"/>
          </a:xfrm>
          <a:prstGeom prst="rect">
            <a:avLst/>
          </a:prstGeom>
          <a:solidFill>
            <a:srgbClr val="E7E6E6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44083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1" name="자유형: 도형 90">
            <a:extLst>
              <a:ext uri="{FF2B5EF4-FFF2-40B4-BE49-F238E27FC236}">
                <a16:creationId xmlns:a16="http://schemas.microsoft.com/office/drawing/2014/main" id="{B81F2F67-2F1B-4F20-9DEE-52E2F5989943}"/>
              </a:ext>
            </a:extLst>
          </p:cNvPr>
          <p:cNvSpPr/>
          <p:nvPr/>
        </p:nvSpPr>
        <p:spPr>
          <a:xfrm flipV="1">
            <a:off x="5430422" y="5818156"/>
            <a:ext cx="252000" cy="0"/>
          </a:xfrm>
          <a:custGeom>
            <a:avLst/>
            <a:gdLst>
              <a:gd name="connsiteX0" fmla="*/ 0 w 1713470"/>
              <a:gd name="connsiteY0" fmla="*/ 334090 h 361833"/>
              <a:gd name="connsiteX1" fmla="*/ 774357 w 1713470"/>
              <a:gd name="connsiteY1" fmla="*/ 334090 h 361833"/>
              <a:gd name="connsiteX2" fmla="*/ 1243913 w 1713470"/>
              <a:gd name="connsiteY2" fmla="*/ 45765 h 361833"/>
              <a:gd name="connsiteX3" fmla="*/ 1713470 w 1713470"/>
              <a:gd name="connsiteY3" fmla="*/ 4576 h 361833"/>
              <a:gd name="connsiteX0" fmla="*/ 0 w 1713470"/>
              <a:gd name="connsiteY0" fmla="*/ 331834 h 337419"/>
              <a:gd name="connsiteX1" fmla="*/ 691978 w 1713470"/>
              <a:gd name="connsiteY1" fmla="*/ 249455 h 337419"/>
              <a:gd name="connsiteX2" fmla="*/ 1243913 w 1713470"/>
              <a:gd name="connsiteY2" fmla="*/ 43509 h 337419"/>
              <a:gd name="connsiteX3" fmla="*/ 1713470 w 1713470"/>
              <a:gd name="connsiteY3" fmla="*/ 2320 h 337419"/>
              <a:gd name="connsiteX0" fmla="*/ 0 w 1713470"/>
              <a:gd name="connsiteY0" fmla="*/ 331834 h 331834"/>
              <a:gd name="connsiteX1" fmla="*/ 1243913 w 1713470"/>
              <a:gd name="connsiteY1" fmla="*/ 43509 h 331834"/>
              <a:gd name="connsiteX2" fmla="*/ 1713470 w 1713470"/>
              <a:gd name="connsiteY2" fmla="*/ 2320 h 331834"/>
              <a:gd name="connsiteX0" fmla="*/ 0 w 1713470"/>
              <a:gd name="connsiteY0" fmla="*/ 329513 h 329513"/>
              <a:gd name="connsiteX1" fmla="*/ 1713470 w 1713470"/>
              <a:gd name="connsiteY1" fmla="*/ -1 h 329513"/>
              <a:gd name="connsiteX0" fmla="*/ 0 w 1553546"/>
              <a:gd name="connsiteY0" fmla="*/ 0 h 12694"/>
              <a:gd name="connsiteX1" fmla="*/ 1553546 w 1553546"/>
              <a:gd name="connsiteY1" fmla="*/ 12694 h 1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3546" h="12694">
                <a:moveTo>
                  <a:pt x="0" y="0"/>
                </a:moveTo>
                <a:lnTo>
                  <a:pt x="1553546" y="12694"/>
                </a:ln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자유형: 도형 91">
            <a:extLst>
              <a:ext uri="{FF2B5EF4-FFF2-40B4-BE49-F238E27FC236}">
                <a16:creationId xmlns:a16="http://schemas.microsoft.com/office/drawing/2014/main" id="{5547257C-4F48-46D0-9825-75475CE9942D}"/>
              </a:ext>
            </a:extLst>
          </p:cNvPr>
          <p:cNvSpPr/>
          <p:nvPr/>
        </p:nvSpPr>
        <p:spPr>
          <a:xfrm flipV="1">
            <a:off x="6763525" y="6163412"/>
            <a:ext cx="252000" cy="0"/>
          </a:xfrm>
          <a:custGeom>
            <a:avLst/>
            <a:gdLst>
              <a:gd name="connsiteX0" fmla="*/ 0 w 1713470"/>
              <a:gd name="connsiteY0" fmla="*/ 334090 h 361833"/>
              <a:gd name="connsiteX1" fmla="*/ 774357 w 1713470"/>
              <a:gd name="connsiteY1" fmla="*/ 334090 h 361833"/>
              <a:gd name="connsiteX2" fmla="*/ 1243913 w 1713470"/>
              <a:gd name="connsiteY2" fmla="*/ 45765 h 361833"/>
              <a:gd name="connsiteX3" fmla="*/ 1713470 w 1713470"/>
              <a:gd name="connsiteY3" fmla="*/ 4576 h 361833"/>
              <a:gd name="connsiteX0" fmla="*/ 0 w 1713470"/>
              <a:gd name="connsiteY0" fmla="*/ 331834 h 337419"/>
              <a:gd name="connsiteX1" fmla="*/ 691978 w 1713470"/>
              <a:gd name="connsiteY1" fmla="*/ 249455 h 337419"/>
              <a:gd name="connsiteX2" fmla="*/ 1243913 w 1713470"/>
              <a:gd name="connsiteY2" fmla="*/ 43509 h 337419"/>
              <a:gd name="connsiteX3" fmla="*/ 1713470 w 1713470"/>
              <a:gd name="connsiteY3" fmla="*/ 2320 h 337419"/>
              <a:gd name="connsiteX0" fmla="*/ 0 w 1713470"/>
              <a:gd name="connsiteY0" fmla="*/ 331834 h 331834"/>
              <a:gd name="connsiteX1" fmla="*/ 1243913 w 1713470"/>
              <a:gd name="connsiteY1" fmla="*/ 43509 h 331834"/>
              <a:gd name="connsiteX2" fmla="*/ 1713470 w 1713470"/>
              <a:gd name="connsiteY2" fmla="*/ 2320 h 331834"/>
              <a:gd name="connsiteX0" fmla="*/ 0 w 1713470"/>
              <a:gd name="connsiteY0" fmla="*/ 329513 h 329513"/>
              <a:gd name="connsiteX1" fmla="*/ 1713470 w 1713470"/>
              <a:gd name="connsiteY1" fmla="*/ -1 h 329513"/>
              <a:gd name="connsiteX0" fmla="*/ 0 w 1553546"/>
              <a:gd name="connsiteY0" fmla="*/ 0 h 12694"/>
              <a:gd name="connsiteX1" fmla="*/ 1553546 w 1553546"/>
              <a:gd name="connsiteY1" fmla="*/ 12694 h 1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3546" h="12694">
                <a:moveTo>
                  <a:pt x="0" y="0"/>
                </a:moveTo>
                <a:lnTo>
                  <a:pt x="1553546" y="12694"/>
                </a:ln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자유형: 도형 92">
            <a:extLst>
              <a:ext uri="{FF2B5EF4-FFF2-40B4-BE49-F238E27FC236}">
                <a16:creationId xmlns:a16="http://schemas.microsoft.com/office/drawing/2014/main" id="{D60DAFC8-5A9C-4108-9C6B-10DDB862E205}"/>
              </a:ext>
            </a:extLst>
          </p:cNvPr>
          <p:cNvSpPr/>
          <p:nvPr/>
        </p:nvSpPr>
        <p:spPr>
          <a:xfrm flipV="1">
            <a:off x="6758429" y="5818156"/>
            <a:ext cx="252000" cy="0"/>
          </a:xfrm>
          <a:custGeom>
            <a:avLst/>
            <a:gdLst>
              <a:gd name="connsiteX0" fmla="*/ 0 w 1713470"/>
              <a:gd name="connsiteY0" fmla="*/ 334090 h 361833"/>
              <a:gd name="connsiteX1" fmla="*/ 774357 w 1713470"/>
              <a:gd name="connsiteY1" fmla="*/ 334090 h 361833"/>
              <a:gd name="connsiteX2" fmla="*/ 1243913 w 1713470"/>
              <a:gd name="connsiteY2" fmla="*/ 45765 h 361833"/>
              <a:gd name="connsiteX3" fmla="*/ 1713470 w 1713470"/>
              <a:gd name="connsiteY3" fmla="*/ 4576 h 361833"/>
              <a:gd name="connsiteX0" fmla="*/ 0 w 1713470"/>
              <a:gd name="connsiteY0" fmla="*/ 331834 h 337419"/>
              <a:gd name="connsiteX1" fmla="*/ 691978 w 1713470"/>
              <a:gd name="connsiteY1" fmla="*/ 249455 h 337419"/>
              <a:gd name="connsiteX2" fmla="*/ 1243913 w 1713470"/>
              <a:gd name="connsiteY2" fmla="*/ 43509 h 337419"/>
              <a:gd name="connsiteX3" fmla="*/ 1713470 w 1713470"/>
              <a:gd name="connsiteY3" fmla="*/ 2320 h 337419"/>
              <a:gd name="connsiteX0" fmla="*/ 0 w 1713470"/>
              <a:gd name="connsiteY0" fmla="*/ 331834 h 331834"/>
              <a:gd name="connsiteX1" fmla="*/ 1243913 w 1713470"/>
              <a:gd name="connsiteY1" fmla="*/ 43509 h 331834"/>
              <a:gd name="connsiteX2" fmla="*/ 1713470 w 1713470"/>
              <a:gd name="connsiteY2" fmla="*/ 2320 h 331834"/>
              <a:gd name="connsiteX0" fmla="*/ 0 w 1713470"/>
              <a:gd name="connsiteY0" fmla="*/ 329513 h 329513"/>
              <a:gd name="connsiteX1" fmla="*/ 1713470 w 1713470"/>
              <a:gd name="connsiteY1" fmla="*/ -1 h 329513"/>
              <a:gd name="connsiteX0" fmla="*/ 0 w 1553546"/>
              <a:gd name="connsiteY0" fmla="*/ 0 h 12694"/>
              <a:gd name="connsiteX1" fmla="*/ 1553546 w 1553546"/>
              <a:gd name="connsiteY1" fmla="*/ 12694 h 1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3546" h="12694">
                <a:moveTo>
                  <a:pt x="0" y="0"/>
                </a:moveTo>
                <a:lnTo>
                  <a:pt x="1553546" y="12694"/>
                </a:ln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자유형: 도형 93">
            <a:extLst>
              <a:ext uri="{FF2B5EF4-FFF2-40B4-BE49-F238E27FC236}">
                <a16:creationId xmlns:a16="http://schemas.microsoft.com/office/drawing/2014/main" id="{6A1E66A2-17E3-4616-87E6-4D09383A2850}"/>
              </a:ext>
            </a:extLst>
          </p:cNvPr>
          <p:cNvSpPr/>
          <p:nvPr/>
        </p:nvSpPr>
        <p:spPr>
          <a:xfrm flipV="1">
            <a:off x="5430775" y="6163412"/>
            <a:ext cx="252000" cy="0"/>
          </a:xfrm>
          <a:custGeom>
            <a:avLst/>
            <a:gdLst>
              <a:gd name="connsiteX0" fmla="*/ 0 w 1713470"/>
              <a:gd name="connsiteY0" fmla="*/ 334090 h 361833"/>
              <a:gd name="connsiteX1" fmla="*/ 774357 w 1713470"/>
              <a:gd name="connsiteY1" fmla="*/ 334090 h 361833"/>
              <a:gd name="connsiteX2" fmla="*/ 1243913 w 1713470"/>
              <a:gd name="connsiteY2" fmla="*/ 45765 h 361833"/>
              <a:gd name="connsiteX3" fmla="*/ 1713470 w 1713470"/>
              <a:gd name="connsiteY3" fmla="*/ 4576 h 361833"/>
              <a:gd name="connsiteX0" fmla="*/ 0 w 1713470"/>
              <a:gd name="connsiteY0" fmla="*/ 331834 h 337419"/>
              <a:gd name="connsiteX1" fmla="*/ 691978 w 1713470"/>
              <a:gd name="connsiteY1" fmla="*/ 249455 h 337419"/>
              <a:gd name="connsiteX2" fmla="*/ 1243913 w 1713470"/>
              <a:gd name="connsiteY2" fmla="*/ 43509 h 337419"/>
              <a:gd name="connsiteX3" fmla="*/ 1713470 w 1713470"/>
              <a:gd name="connsiteY3" fmla="*/ 2320 h 337419"/>
              <a:gd name="connsiteX0" fmla="*/ 0 w 1713470"/>
              <a:gd name="connsiteY0" fmla="*/ 331834 h 331834"/>
              <a:gd name="connsiteX1" fmla="*/ 1243913 w 1713470"/>
              <a:gd name="connsiteY1" fmla="*/ 43509 h 331834"/>
              <a:gd name="connsiteX2" fmla="*/ 1713470 w 1713470"/>
              <a:gd name="connsiteY2" fmla="*/ 2320 h 331834"/>
              <a:gd name="connsiteX0" fmla="*/ 0 w 1713470"/>
              <a:gd name="connsiteY0" fmla="*/ 329513 h 329513"/>
              <a:gd name="connsiteX1" fmla="*/ 1713470 w 1713470"/>
              <a:gd name="connsiteY1" fmla="*/ -1 h 329513"/>
              <a:gd name="connsiteX0" fmla="*/ 0 w 1553546"/>
              <a:gd name="connsiteY0" fmla="*/ 0 h 12694"/>
              <a:gd name="connsiteX1" fmla="*/ 1553546 w 1553546"/>
              <a:gd name="connsiteY1" fmla="*/ 12694 h 1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3546" h="12694">
                <a:moveTo>
                  <a:pt x="0" y="0"/>
                </a:moveTo>
                <a:lnTo>
                  <a:pt x="1553546" y="12694"/>
                </a:ln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자유형: 도형 94">
            <a:extLst>
              <a:ext uri="{FF2B5EF4-FFF2-40B4-BE49-F238E27FC236}">
                <a16:creationId xmlns:a16="http://schemas.microsoft.com/office/drawing/2014/main" id="{B7C30C50-49FB-43A3-9E7F-420DC8E9733F}"/>
              </a:ext>
            </a:extLst>
          </p:cNvPr>
          <p:cNvSpPr/>
          <p:nvPr/>
        </p:nvSpPr>
        <p:spPr>
          <a:xfrm flipV="1">
            <a:off x="5428513" y="4165726"/>
            <a:ext cx="252000" cy="0"/>
          </a:xfrm>
          <a:custGeom>
            <a:avLst/>
            <a:gdLst>
              <a:gd name="connsiteX0" fmla="*/ 0 w 1713470"/>
              <a:gd name="connsiteY0" fmla="*/ 334090 h 361833"/>
              <a:gd name="connsiteX1" fmla="*/ 774357 w 1713470"/>
              <a:gd name="connsiteY1" fmla="*/ 334090 h 361833"/>
              <a:gd name="connsiteX2" fmla="*/ 1243913 w 1713470"/>
              <a:gd name="connsiteY2" fmla="*/ 45765 h 361833"/>
              <a:gd name="connsiteX3" fmla="*/ 1713470 w 1713470"/>
              <a:gd name="connsiteY3" fmla="*/ 4576 h 361833"/>
              <a:gd name="connsiteX0" fmla="*/ 0 w 1713470"/>
              <a:gd name="connsiteY0" fmla="*/ 331834 h 337419"/>
              <a:gd name="connsiteX1" fmla="*/ 691978 w 1713470"/>
              <a:gd name="connsiteY1" fmla="*/ 249455 h 337419"/>
              <a:gd name="connsiteX2" fmla="*/ 1243913 w 1713470"/>
              <a:gd name="connsiteY2" fmla="*/ 43509 h 337419"/>
              <a:gd name="connsiteX3" fmla="*/ 1713470 w 1713470"/>
              <a:gd name="connsiteY3" fmla="*/ 2320 h 337419"/>
              <a:gd name="connsiteX0" fmla="*/ 0 w 1713470"/>
              <a:gd name="connsiteY0" fmla="*/ 331834 h 331834"/>
              <a:gd name="connsiteX1" fmla="*/ 1243913 w 1713470"/>
              <a:gd name="connsiteY1" fmla="*/ 43509 h 331834"/>
              <a:gd name="connsiteX2" fmla="*/ 1713470 w 1713470"/>
              <a:gd name="connsiteY2" fmla="*/ 2320 h 331834"/>
              <a:gd name="connsiteX0" fmla="*/ 0 w 1713470"/>
              <a:gd name="connsiteY0" fmla="*/ 329513 h 329513"/>
              <a:gd name="connsiteX1" fmla="*/ 1713470 w 1713470"/>
              <a:gd name="connsiteY1" fmla="*/ -1 h 329513"/>
              <a:gd name="connsiteX0" fmla="*/ 0 w 1553546"/>
              <a:gd name="connsiteY0" fmla="*/ 0 h 12694"/>
              <a:gd name="connsiteX1" fmla="*/ 1553546 w 1553546"/>
              <a:gd name="connsiteY1" fmla="*/ 12694 h 1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3546" h="12694">
                <a:moveTo>
                  <a:pt x="0" y="0"/>
                </a:moveTo>
                <a:lnTo>
                  <a:pt x="1553546" y="12694"/>
                </a:ln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자유형: 도형 95">
            <a:extLst>
              <a:ext uri="{FF2B5EF4-FFF2-40B4-BE49-F238E27FC236}">
                <a16:creationId xmlns:a16="http://schemas.microsoft.com/office/drawing/2014/main" id="{D8E147A4-6EB8-4D85-B6C8-58CD2413812B}"/>
              </a:ext>
            </a:extLst>
          </p:cNvPr>
          <p:cNvSpPr/>
          <p:nvPr/>
        </p:nvSpPr>
        <p:spPr>
          <a:xfrm flipV="1">
            <a:off x="6761616" y="4510982"/>
            <a:ext cx="252000" cy="0"/>
          </a:xfrm>
          <a:custGeom>
            <a:avLst/>
            <a:gdLst>
              <a:gd name="connsiteX0" fmla="*/ 0 w 1713470"/>
              <a:gd name="connsiteY0" fmla="*/ 334090 h 361833"/>
              <a:gd name="connsiteX1" fmla="*/ 774357 w 1713470"/>
              <a:gd name="connsiteY1" fmla="*/ 334090 h 361833"/>
              <a:gd name="connsiteX2" fmla="*/ 1243913 w 1713470"/>
              <a:gd name="connsiteY2" fmla="*/ 45765 h 361833"/>
              <a:gd name="connsiteX3" fmla="*/ 1713470 w 1713470"/>
              <a:gd name="connsiteY3" fmla="*/ 4576 h 361833"/>
              <a:gd name="connsiteX0" fmla="*/ 0 w 1713470"/>
              <a:gd name="connsiteY0" fmla="*/ 331834 h 337419"/>
              <a:gd name="connsiteX1" fmla="*/ 691978 w 1713470"/>
              <a:gd name="connsiteY1" fmla="*/ 249455 h 337419"/>
              <a:gd name="connsiteX2" fmla="*/ 1243913 w 1713470"/>
              <a:gd name="connsiteY2" fmla="*/ 43509 h 337419"/>
              <a:gd name="connsiteX3" fmla="*/ 1713470 w 1713470"/>
              <a:gd name="connsiteY3" fmla="*/ 2320 h 337419"/>
              <a:gd name="connsiteX0" fmla="*/ 0 w 1713470"/>
              <a:gd name="connsiteY0" fmla="*/ 331834 h 331834"/>
              <a:gd name="connsiteX1" fmla="*/ 1243913 w 1713470"/>
              <a:gd name="connsiteY1" fmla="*/ 43509 h 331834"/>
              <a:gd name="connsiteX2" fmla="*/ 1713470 w 1713470"/>
              <a:gd name="connsiteY2" fmla="*/ 2320 h 331834"/>
              <a:gd name="connsiteX0" fmla="*/ 0 w 1713470"/>
              <a:gd name="connsiteY0" fmla="*/ 329513 h 329513"/>
              <a:gd name="connsiteX1" fmla="*/ 1713470 w 1713470"/>
              <a:gd name="connsiteY1" fmla="*/ -1 h 329513"/>
              <a:gd name="connsiteX0" fmla="*/ 0 w 1553546"/>
              <a:gd name="connsiteY0" fmla="*/ 0 h 12694"/>
              <a:gd name="connsiteX1" fmla="*/ 1553546 w 1553546"/>
              <a:gd name="connsiteY1" fmla="*/ 12694 h 1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3546" h="12694">
                <a:moveTo>
                  <a:pt x="0" y="0"/>
                </a:moveTo>
                <a:lnTo>
                  <a:pt x="1553546" y="12694"/>
                </a:ln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자유형: 도형 96">
            <a:extLst>
              <a:ext uri="{FF2B5EF4-FFF2-40B4-BE49-F238E27FC236}">
                <a16:creationId xmlns:a16="http://schemas.microsoft.com/office/drawing/2014/main" id="{967E11F3-7126-4745-846F-FDD0621DE688}"/>
              </a:ext>
            </a:extLst>
          </p:cNvPr>
          <p:cNvSpPr/>
          <p:nvPr/>
        </p:nvSpPr>
        <p:spPr>
          <a:xfrm flipV="1">
            <a:off x="6756520" y="4172891"/>
            <a:ext cx="252000" cy="0"/>
          </a:xfrm>
          <a:custGeom>
            <a:avLst/>
            <a:gdLst>
              <a:gd name="connsiteX0" fmla="*/ 0 w 1713470"/>
              <a:gd name="connsiteY0" fmla="*/ 334090 h 361833"/>
              <a:gd name="connsiteX1" fmla="*/ 774357 w 1713470"/>
              <a:gd name="connsiteY1" fmla="*/ 334090 h 361833"/>
              <a:gd name="connsiteX2" fmla="*/ 1243913 w 1713470"/>
              <a:gd name="connsiteY2" fmla="*/ 45765 h 361833"/>
              <a:gd name="connsiteX3" fmla="*/ 1713470 w 1713470"/>
              <a:gd name="connsiteY3" fmla="*/ 4576 h 361833"/>
              <a:gd name="connsiteX0" fmla="*/ 0 w 1713470"/>
              <a:gd name="connsiteY0" fmla="*/ 331834 h 337419"/>
              <a:gd name="connsiteX1" fmla="*/ 691978 w 1713470"/>
              <a:gd name="connsiteY1" fmla="*/ 249455 h 337419"/>
              <a:gd name="connsiteX2" fmla="*/ 1243913 w 1713470"/>
              <a:gd name="connsiteY2" fmla="*/ 43509 h 337419"/>
              <a:gd name="connsiteX3" fmla="*/ 1713470 w 1713470"/>
              <a:gd name="connsiteY3" fmla="*/ 2320 h 337419"/>
              <a:gd name="connsiteX0" fmla="*/ 0 w 1713470"/>
              <a:gd name="connsiteY0" fmla="*/ 331834 h 331834"/>
              <a:gd name="connsiteX1" fmla="*/ 1243913 w 1713470"/>
              <a:gd name="connsiteY1" fmla="*/ 43509 h 331834"/>
              <a:gd name="connsiteX2" fmla="*/ 1713470 w 1713470"/>
              <a:gd name="connsiteY2" fmla="*/ 2320 h 331834"/>
              <a:gd name="connsiteX0" fmla="*/ 0 w 1713470"/>
              <a:gd name="connsiteY0" fmla="*/ 329513 h 329513"/>
              <a:gd name="connsiteX1" fmla="*/ 1713470 w 1713470"/>
              <a:gd name="connsiteY1" fmla="*/ -1 h 329513"/>
              <a:gd name="connsiteX0" fmla="*/ 0 w 1553546"/>
              <a:gd name="connsiteY0" fmla="*/ 0 h 12694"/>
              <a:gd name="connsiteX1" fmla="*/ 1553546 w 1553546"/>
              <a:gd name="connsiteY1" fmla="*/ 12694 h 1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3546" h="12694">
                <a:moveTo>
                  <a:pt x="0" y="0"/>
                </a:moveTo>
                <a:lnTo>
                  <a:pt x="1553546" y="12694"/>
                </a:ln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자유형: 도형 97">
            <a:extLst>
              <a:ext uri="{FF2B5EF4-FFF2-40B4-BE49-F238E27FC236}">
                <a16:creationId xmlns:a16="http://schemas.microsoft.com/office/drawing/2014/main" id="{488F6B6F-D297-4039-8C90-E6A0B2B94886}"/>
              </a:ext>
            </a:extLst>
          </p:cNvPr>
          <p:cNvSpPr/>
          <p:nvPr/>
        </p:nvSpPr>
        <p:spPr>
          <a:xfrm flipV="1">
            <a:off x="5428866" y="4510982"/>
            <a:ext cx="252000" cy="0"/>
          </a:xfrm>
          <a:custGeom>
            <a:avLst/>
            <a:gdLst>
              <a:gd name="connsiteX0" fmla="*/ 0 w 1713470"/>
              <a:gd name="connsiteY0" fmla="*/ 334090 h 361833"/>
              <a:gd name="connsiteX1" fmla="*/ 774357 w 1713470"/>
              <a:gd name="connsiteY1" fmla="*/ 334090 h 361833"/>
              <a:gd name="connsiteX2" fmla="*/ 1243913 w 1713470"/>
              <a:gd name="connsiteY2" fmla="*/ 45765 h 361833"/>
              <a:gd name="connsiteX3" fmla="*/ 1713470 w 1713470"/>
              <a:gd name="connsiteY3" fmla="*/ 4576 h 361833"/>
              <a:gd name="connsiteX0" fmla="*/ 0 w 1713470"/>
              <a:gd name="connsiteY0" fmla="*/ 331834 h 337419"/>
              <a:gd name="connsiteX1" fmla="*/ 691978 w 1713470"/>
              <a:gd name="connsiteY1" fmla="*/ 249455 h 337419"/>
              <a:gd name="connsiteX2" fmla="*/ 1243913 w 1713470"/>
              <a:gd name="connsiteY2" fmla="*/ 43509 h 337419"/>
              <a:gd name="connsiteX3" fmla="*/ 1713470 w 1713470"/>
              <a:gd name="connsiteY3" fmla="*/ 2320 h 337419"/>
              <a:gd name="connsiteX0" fmla="*/ 0 w 1713470"/>
              <a:gd name="connsiteY0" fmla="*/ 331834 h 331834"/>
              <a:gd name="connsiteX1" fmla="*/ 1243913 w 1713470"/>
              <a:gd name="connsiteY1" fmla="*/ 43509 h 331834"/>
              <a:gd name="connsiteX2" fmla="*/ 1713470 w 1713470"/>
              <a:gd name="connsiteY2" fmla="*/ 2320 h 331834"/>
              <a:gd name="connsiteX0" fmla="*/ 0 w 1713470"/>
              <a:gd name="connsiteY0" fmla="*/ 329513 h 329513"/>
              <a:gd name="connsiteX1" fmla="*/ 1713470 w 1713470"/>
              <a:gd name="connsiteY1" fmla="*/ -1 h 329513"/>
              <a:gd name="connsiteX0" fmla="*/ 0 w 1553546"/>
              <a:gd name="connsiteY0" fmla="*/ 0 h 12694"/>
              <a:gd name="connsiteX1" fmla="*/ 1553546 w 1553546"/>
              <a:gd name="connsiteY1" fmla="*/ 12694 h 1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3546" h="12694">
                <a:moveTo>
                  <a:pt x="0" y="0"/>
                </a:moveTo>
                <a:lnTo>
                  <a:pt x="1553546" y="12694"/>
                </a:ln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자유형: 도형 98">
            <a:extLst>
              <a:ext uri="{FF2B5EF4-FFF2-40B4-BE49-F238E27FC236}">
                <a16:creationId xmlns:a16="http://schemas.microsoft.com/office/drawing/2014/main" id="{9544F3BB-461C-4CC4-9514-1EDB6C7D7045}"/>
              </a:ext>
            </a:extLst>
          </p:cNvPr>
          <p:cNvSpPr/>
          <p:nvPr/>
        </p:nvSpPr>
        <p:spPr>
          <a:xfrm flipV="1">
            <a:off x="8104627" y="4168286"/>
            <a:ext cx="252000" cy="0"/>
          </a:xfrm>
          <a:custGeom>
            <a:avLst/>
            <a:gdLst>
              <a:gd name="connsiteX0" fmla="*/ 0 w 1713470"/>
              <a:gd name="connsiteY0" fmla="*/ 334090 h 361833"/>
              <a:gd name="connsiteX1" fmla="*/ 774357 w 1713470"/>
              <a:gd name="connsiteY1" fmla="*/ 334090 h 361833"/>
              <a:gd name="connsiteX2" fmla="*/ 1243913 w 1713470"/>
              <a:gd name="connsiteY2" fmla="*/ 45765 h 361833"/>
              <a:gd name="connsiteX3" fmla="*/ 1713470 w 1713470"/>
              <a:gd name="connsiteY3" fmla="*/ 4576 h 361833"/>
              <a:gd name="connsiteX0" fmla="*/ 0 w 1713470"/>
              <a:gd name="connsiteY0" fmla="*/ 331834 h 337419"/>
              <a:gd name="connsiteX1" fmla="*/ 691978 w 1713470"/>
              <a:gd name="connsiteY1" fmla="*/ 249455 h 337419"/>
              <a:gd name="connsiteX2" fmla="*/ 1243913 w 1713470"/>
              <a:gd name="connsiteY2" fmla="*/ 43509 h 337419"/>
              <a:gd name="connsiteX3" fmla="*/ 1713470 w 1713470"/>
              <a:gd name="connsiteY3" fmla="*/ 2320 h 337419"/>
              <a:gd name="connsiteX0" fmla="*/ 0 w 1713470"/>
              <a:gd name="connsiteY0" fmla="*/ 331834 h 331834"/>
              <a:gd name="connsiteX1" fmla="*/ 1243913 w 1713470"/>
              <a:gd name="connsiteY1" fmla="*/ 43509 h 331834"/>
              <a:gd name="connsiteX2" fmla="*/ 1713470 w 1713470"/>
              <a:gd name="connsiteY2" fmla="*/ 2320 h 331834"/>
              <a:gd name="connsiteX0" fmla="*/ 0 w 1713470"/>
              <a:gd name="connsiteY0" fmla="*/ 329513 h 329513"/>
              <a:gd name="connsiteX1" fmla="*/ 1713470 w 1713470"/>
              <a:gd name="connsiteY1" fmla="*/ -1 h 329513"/>
              <a:gd name="connsiteX0" fmla="*/ 0 w 1553546"/>
              <a:gd name="connsiteY0" fmla="*/ 0 h 12694"/>
              <a:gd name="connsiteX1" fmla="*/ 1553546 w 1553546"/>
              <a:gd name="connsiteY1" fmla="*/ 12694 h 1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3546" h="12694">
                <a:moveTo>
                  <a:pt x="0" y="0"/>
                </a:moveTo>
                <a:lnTo>
                  <a:pt x="1553546" y="12694"/>
                </a:ln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자유형: 도형 99">
            <a:extLst>
              <a:ext uri="{FF2B5EF4-FFF2-40B4-BE49-F238E27FC236}">
                <a16:creationId xmlns:a16="http://schemas.microsoft.com/office/drawing/2014/main" id="{895E0E22-7454-46CF-B759-1E6ECF3ABEF2}"/>
              </a:ext>
            </a:extLst>
          </p:cNvPr>
          <p:cNvSpPr/>
          <p:nvPr/>
        </p:nvSpPr>
        <p:spPr>
          <a:xfrm flipV="1">
            <a:off x="9437730" y="4513542"/>
            <a:ext cx="252000" cy="0"/>
          </a:xfrm>
          <a:custGeom>
            <a:avLst/>
            <a:gdLst>
              <a:gd name="connsiteX0" fmla="*/ 0 w 1713470"/>
              <a:gd name="connsiteY0" fmla="*/ 334090 h 361833"/>
              <a:gd name="connsiteX1" fmla="*/ 774357 w 1713470"/>
              <a:gd name="connsiteY1" fmla="*/ 334090 h 361833"/>
              <a:gd name="connsiteX2" fmla="*/ 1243913 w 1713470"/>
              <a:gd name="connsiteY2" fmla="*/ 45765 h 361833"/>
              <a:gd name="connsiteX3" fmla="*/ 1713470 w 1713470"/>
              <a:gd name="connsiteY3" fmla="*/ 4576 h 361833"/>
              <a:gd name="connsiteX0" fmla="*/ 0 w 1713470"/>
              <a:gd name="connsiteY0" fmla="*/ 331834 h 337419"/>
              <a:gd name="connsiteX1" fmla="*/ 691978 w 1713470"/>
              <a:gd name="connsiteY1" fmla="*/ 249455 h 337419"/>
              <a:gd name="connsiteX2" fmla="*/ 1243913 w 1713470"/>
              <a:gd name="connsiteY2" fmla="*/ 43509 h 337419"/>
              <a:gd name="connsiteX3" fmla="*/ 1713470 w 1713470"/>
              <a:gd name="connsiteY3" fmla="*/ 2320 h 337419"/>
              <a:gd name="connsiteX0" fmla="*/ 0 w 1713470"/>
              <a:gd name="connsiteY0" fmla="*/ 331834 h 331834"/>
              <a:gd name="connsiteX1" fmla="*/ 1243913 w 1713470"/>
              <a:gd name="connsiteY1" fmla="*/ 43509 h 331834"/>
              <a:gd name="connsiteX2" fmla="*/ 1713470 w 1713470"/>
              <a:gd name="connsiteY2" fmla="*/ 2320 h 331834"/>
              <a:gd name="connsiteX0" fmla="*/ 0 w 1713470"/>
              <a:gd name="connsiteY0" fmla="*/ 329513 h 329513"/>
              <a:gd name="connsiteX1" fmla="*/ 1713470 w 1713470"/>
              <a:gd name="connsiteY1" fmla="*/ -1 h 329513"/>
              <a:gd name="connsiteX0" fmla="*/ 0 w 1553546"/>
              <a:gd name="connsiteY0" fmla="*/ 0 h 12694"/>
              <a:gd name="connsiteX1" fmla="*/ 1553546 w 1553546"/>
              <a:gd name="connsiteY1" fmla="*/ 12694 h 1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3546" h="12694">
                <a:moveTo>
                  <a:pt x="0" y="0"/>
                </a:moveTo>
                <a:lnTo>
                  <a:pt x="1553546" y="12694"/>
                </a:ln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자유형: 도형 100">
            <a:extLst>
              <a:ext uri="{FF2B5EF4-FFF2-40B4-BE49-F238E27FC236}">
                <a16:creationId xmlns:a16="http://schemas.microsoft.com/office/drawing/2014/main" id="{45E50030-73EF-4E51-B8BE-BEDD79748E6C}"/>
              </a:ext>
            </a:extLst>
          </p:cNvPr>
          <p:cNvSpPr/>
          <p:nvPr/>
        </p:nvSpPr>
        <p:spPr>
          <a:xfrm flipV="1">
            <a:off x="9432634" y="4175451"/>
            <a:ext cx="252000" cy="0"/>
          </a:xfrm>
          <a:custGeom>
            <a:avLst/>
            <a:gdLst>
              <a:gd name="connsiteX0" fmla="*/ 0 w 1713470"/>
              <a:gd name="connsiteY0" fmla="*/ 334090 h 361833"/>
              <a:gd name="connsiteX1" fmla="*/ 774357 w 1713470"/>
              <a:gd name="connsiteY1" fmla="*/ 334090 h 361833"/>
              <a:gd name="connsiteX2" fmla="*/ 1243913 w 1713470"/>
              <a:gd name="connsiteY2" fmla="*/ 45765 h 361833"/>
              <a:gd name="connsiteX3" fmla="*/ 1713470 w 1713470"/>
              <a:gd name="connsiteY3" fmla="*/ 4576 h 361833"/>
              <a:gd name="connsiteX0" fmla="*/ 0 w 1713470"/>
              <a:gd name="connsiteY0" fmla="*/ 331834 h 337419"/>
              <a:gd name="connsiteX1" fmla="*/ 691978 w 1713470"/>
              <a:gd name="connsiteY1" fmla="*/ 249455 h 337419"/>
              <a:gd name="connsiteX2" fmla="*/ 1243913 w 1713470"/>
              <a:gd name="connsiteY2" fmla="*/ 43509 h 337419"/>
              <a:gd name="connsiteX3" fmla="*/ 1713470 w 1713470"/>
              <a:gd name="connsiteY3" fmla="*/ 2320 h 337419"/>
              <a:gd name="connsiteX0" fmla="*/ 0 w 1713470"/>
              <a:gd name="connsiteY0" fmla="*/ 331834 h 331834"/>
              <a:gd name="connsiteX1" fmla="*/ 1243913 w 1713470"/>
              <a:gd name="connsiteY1" fmla="*/ 43509 h 331834"/>
              <a:gd name="connsiteX2" fmla="*/ 1713470 w 1713470"/>
              <a:gd name="connsiteY2" fmla="*/ 2320 h 331834"/>
              <a:gd name="connsiteX0" fmla="*/ 0 w 1713470"/>
              <a:gd name="connsiteY0" fmla="*/ 329513 h 329513"/>
              <a:gd name="connsiteX1" fmla="*/ 1713470 w 1713470"/>
              <a:gd name="connsiteY1" fmla="*/ -1 h 329513"/>
              <a:gd name="connsiteX0" fmla="*/ 0 w 1553546"/>
              <a:gd name="connsiteY0" fmla="*/ 0 h 12694"/>
              <a:gd name="connsiteX1" fmla="*/ 1553546 w 1553546"/>
              <a:gd name="connsiteY1" fmla="*/ 12694 h 1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3546" h="12694">
                <a:moveTo>
                  <a:pt x="0" y="0"/>
                </a:moveTo>
                <a:lnTo>
                  <a:pt x="1553546" y="12694"/>
                </a:ln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자유형: 도형 101">
            <a:extLst>
              <a:ext uri="{FF2B5EF4-FFF2-40B4-BE49-F238E27FC236}">
                <a16:creationId xmlns:a16="http://schemas.microsoft.com/office/drawing/2014/main" id="{ECC7724E-0988-48E0-8D2A-D4F63CE09777}"/>
              </a:ext>
            </a:extLst>
          </p:cNvPr>
          <p:cNvSpPr/>
          <p:nvPr/>
        </p:nvSpPr>
        <p:spPr>
          <a:xfrm flipV="1">
            <a:off x="8104980" y="4513542"/>
            <a:ext cx="252000" cy="0"/>
          </a:xfrm>
          <a:custGeom>
            <a:avLst/>
            <a:gdLst>
              <a:gd name="connsiteX0" fmla="*/ 0 w 1713470"/>
              <a:gd name="connsiteY0" fmla="*/ 334090 h 361833"/>
              <a:gd name="connsiteX1" fmla="*/ 774357 w 1713470"/>
              <a:gd name="connsiteY1" fmla="*/ 334090 h 361833"/>
              <a:gd name="connsiteX2" fmla="*/ 1243913 w 1713470"/>
              <a:gd name="connsiteY2" fmla="*/ 45765 h 361833"/>
              <a:gd name="connsiteX3" fmla="*/ 1713470 w 1713470"/>
              <a:gd name="connsiteY3" fmla="*/ 4576 h 361833"/>
              <a:gd name="connsiteX0" fmla="*/ 0 w 1713470"/>
              <a:gd name="connsiteY0" fmla="*/ 331834 h 337419"/>
              <a:gd name="connsiteX1" fmla="*/ 691978 w 1713470"/>
              <a:gd name="connsiteY1" fmla="*/ 249455 h 337419"/>
              <a:gd name="connsiteX2" fmla="*/ 1243913 w 1713470"/>
              <a:gd name="connsiteY2" fmla="*/ 43509 h 337419"/>
              <a:gd name="connsiteX3" fmla="*/ 1713470 w 1713470"/>
              <a:gd name="connsiteY3" fmla="*/ 2320 h 337419"/>
              <a:gd name="connsiteX0" fmla="*/ 0 w 1713470"/>
              <a:gd name="connsiteY0" fmla="*/ 331834 h 331834"/>
              <a:gd name="connsiteX1" fmla="*/ 1243913 w 1713470"/>
              <a:gd name="connsiteY1" fmla="*/ 43509 h 331834"/>
              <a:gd name="connsiteX2" fmla="*/ 1713470 w 1713470"/>
              <a:gd name="connsiteY2" fmla="*/ 2320 h 331834"/>
              <a:gd name="connsiteX0" fmla="*/ 0 w 1713470"/>
              <a:gd name="connsiteY0" fmla="*/ 329513 h 329513"/>
              <a:gd name="connsiteX1" fmla="*/ 1713470 w 1713470"/>
              <a:gd name="connsiteY1" fmla="*/ -1 h 329513"/>
              <a:gd name="connsiteX0" fmla="*/ 0 w 1553546"/>
              <a:gd name="connsiteY0" fmla="*/ 0 h 12694"/>
              <a:gd name="connsiteX1" fmla="*/ 1553546 w 1553546"/>
              <a:gd name="connsiteY1" fmla="*/ 12694 h 1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3546" h="12694">
                <a:moveTo>
                  <a:pt x="0" y="0"/>
                </a:moveTo>
                <a:lnTo>
                  <a:pt x="1553546" y="12694"/>
                </a:ln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자유형: 도형 102">
            <a:extLst>
              <a:ext uri="{FF2B5EF4-FFF2-40B4-BE49-F238E27FC236}">
                <a16:creationId xmlns:a16="http://schemas.microsoft.com/office/drawing/2014/main" id="{69942112-B6DF-4DCC-9DC1-8B64F1EF1BB6}"/>
              </a:ext>
            </a:extLst>
          </p:cNvPr>
          <p:cNvSpPr/>
          <p:nvPr/>
        </p:nvSpPr>
        <p:spPr>
          <a:xfrm flipV="1">
            <a:off x="8092184" y="5828260"/>
            <a:ext cx="252000" cy="0"/>
          </a:xfrm>
          <a:custGeom>
            <a:avLst/>
            <a:gdLst>
              <a:gd name="connsiteX0" fmla="*/ 0 w 1713470"/>
              <a:gd name="connsiteY0" fmla="*/ 334090 h 361833"/>
              <a:gd name="connsiteX1" fmla="*/ 774357 w 1713470"/>
              <a:gd name="connsiteY1" fmla="*/ 334090 h 361833"/>
              <a:gd name="connsiteX2" fmla="*/ 1243913 w 1713470"/>
              <a:gd name="connsiteY2" fmla="*/ 45765 h 361833"/>
              <a:gd name="connsiteX3" fmla="*/ 1713470 w 1713470"/>
              <a:gd name="connsiteY3" fmla="*/ 4576 h 361833"/>
              <a:gd name="connsiteX0" fmla="*/ 0 w 1713470"/>
              <a:gd name="connsiteY0" fmla="*/ 331834 h 337419"/>
              <a:gd name="connsiteX1" fmla="*/ 691978 w 1713470"/>
              <a:gd name="connsiteY1" fmla="*/ 249455 h 337419"/>
              <a:gd name="connsiteX2" fmla="*/ 1243913 w 1713470"/>
              <a:gd name="connsiteY2" fmla="*/ 43509 h 337419"/>
              <a:gd name="connsiteX3" fmla="*/ 1713470 w 1713470"/>
              <a:gd name="connsiteY3" fmla="*/ 2320 h 337419"/>
              <a:gd name="connsiteX0" fmla="*/ 0 w 1713470"/>
              <a:gd name="connsiteY0" fmla="*/ 331834 h 331834"/>
              <a:gd name="connsiteX1" fmla="*/ 1243913 w 1713470"/>
              <a:gd name="connsiteY1" fmla="*/ 43509 h 331834"/>
              <a:gd name="connsiteX2" fmla="*/ 1713470 w 1713470"/>
              <a:gd name="connsiteY2" fmla="*/ 2320 h 331834"/>
              <a:gd name="connsiteX0" fmla="*/ 0 w 1713470"/>
              <a:gd name="connsiteY0" fmla="*/ 329513 h 329513"/>
              <a:gd name="connsiteX1" fmla="*/ 1713470 w 1713470"/>
              <a:gd name="connsiteY1" fmla="*/ -1 h 329513"/>
              <a:gd name="connsiteX0" fmla="*/ 0 w 1553546"/>
              <a:gd name="connsiteY0" fmla="*/ 0 h 12694"/>
              <a:gd name="connsiteX1" fmla="*/ 1553546 w 1553546"/>
              <a:gd name="connsiteY1" fmla="*/ 12694 h 1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3546" h="12694">
                <a:moveTo>
                  <a:pt x="0" y="0"/>
                </a:moveTo>
                <a:lnTo>
                  <a:pt x="1553546" y="12694"/>
                </a:ln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자유형: 도형 103">
            <a:extLst>
              <a:ext uri="{FF2B5EF4-FFF2-40B4-BE49-F238E27FC236}">
                <a16:creationId xmlns:a16="http://schemas.microsoft.com/office/drawing/2014/main" id="{7B676D92-37F4-4A2F-8CD4-FE3D8D3547F6}"/>
              </a:ext>
            </a:extLst>
          </p:cNvPr>
          <p:cNvSpPr/>
          <p:nvPr/>
        </p:nvSpPr>
        <p:spPr>
          <a:xfrm flipV="1">
            <a:off x="9425287" y="6173516"/>
            <a:ext cx="252000" cy="0"/>
          </a:xfrm>
          <a:custGeom>
            <a:avLst/>
            <a:gdLst>
              <a:gd name="connsiteX0" fmla="*/ 0 w 1713470"/>
              <a:gd name="connsiteY0" fmla="*/ 334090 h 361833"/>
              <a:gd name="connsiteX1" fmla="*/ 774357 w 1713470"/>
              <a:gd name="connsiteY1" fmla="*/ 334090 h 361833"/>
              <a:gd name="connsiteX2" fmla="*/ 1243913 w 1713470"/>
              <a:gd name="connsiteY2" fmla="*/ 45765 h 361833"/>
              <a:gd name="connsiteX3" fmla="*/ 1713470 w 1713470"/>
              <a:gd name="connsiteY3" fmla="*/ 4576 h 361833"/>
              <a:gd name="connsiteX0" fmla="*/ 0 w 1713470"/>
              <a:gd name="connsiteY0" fmla="*/ 331834 h 337419"/>
              <a:gd name="connsiteX1" fmla="*/ 691978 w 1713470"/>
              <a:gd name="connsiteY1" fmla="*/ 249455 h 337419"/>
              <a:gd name="connsiteX2" fmla="*/ 1243913 w 1713470"/>
              <a:gd name="connsiteY2" fmla="*/ 43509 h 337419"/>
              <a:gd name="connsiteX3" fmla="*/ 1713470 w 1713470"/>
              <a:gd name="connsiteY3" fmla="*/ 2320 h 337419"/>
              <a:gd name="connsiteX0" fmla="*/ 0 w 1713470"/>
              <a:gd name="connsiteY0" fmla="*/ 331834 h 331834"/>
              <a:gd name="connsiteX1" fmla="*/ 1243913 w 1713470"/>
              <a:gd name="connsiteY1" fmla="*/ 43509 h 331834"/>
              <a:gd name="connsiteX2" fmla="*/ 1713470 w 1713470"/>
              <a:gd name="connsiteY2" fmla="*/ 2320 h 331834"/>
              <a:gd name="connsiteX0" fmla="*/ 0 w 1713470"/>
              <a:gd name="connsiteY0" fmla="*/ 329513 h 329513"/>
              <a:gd name="connsiteX1" fmla="*/ 1713470 w 1713470"/>
              <a:gd name="connsiteY1" fmla="*/ -1 h 329513"/>
              <a:gd name="connsiteX0" fmla="*/ 0 w 1553546"/>
              <a:gd name="connsiteY0" fmla="*/ 0 h 12694"/>
              <a:gd name="connsiteX1" fmla="*/ 1553546 w 1553546"/>
              <a:gd name="connsiteY1" fmla="*/ 12694 h 1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3546" h="12694">
                <a:moveTo>
                  <a:pt x="0" y="0"/>
                </a:moveTo>
                <a:lnTo>
                  <a:pt x="1553546" y="12694"/>
                </a:ln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자유형: 도형 104">
            <a:extLst>
              <a:ext uri="{FF2B5EF4-FFF2-40B4-BE49-F238E27FC236}">
                <a16:creationId xmlns:a16="http://schemas.microsoft.com/office/drawing/2014/main" id="{CDD4444C-ED2A-44DE-8D04-C139D0F58181}"/>
              </a:ext>
            </a:extLst>
          </p:cNvPr>
          <p:cNvSpPr/>
          <p:nvPr/>
        </p:nvSpPr>
        <p:spPr>
          <a:xfrm flipV="1">
            <a:off x="9420191" y="5835425"/>
            <a:ext cx="252000" cy="0"/>
          </a:xfrm>
          <a:custGeom>
            <a:avLst/>
            <a:gdLst>
              <a:gd name="connsiteX0" fmla="*/ 0 w 1713470"/>
              <a:gd name="connsiteY0" fmla="*/ 334090 h 361833"/>
              <a:gd name="connsiteX1" fmla="*/ 774357 w 1713470"/>
              <a:gd name="connsiteY1" fmla="*/ 334090 h 361833"/>
              <a:gd name="connsiteX2" fmla="*/ 1243913 w 1713470"/>
              <a:gd name="connsiteY2" fmla="*/ 45765 h 361833"/>
              <a:gd name="connsiteX3" fmla="*/ 1713470 w 1713470"/>
              <a:gd name="connsiteY3" fmla="*/ 4576 h 361833"/>
              <a:gd name="connsiteX0" fmla="*/ 0 w 1713470"/>
              <a:gd name="connsiteY0" fmla="*/ 331834 h 337419"/>
              <a:gd name="connsiteX1" fmla="*/ 691978 w 1713470"/>
              <a:gd name="connsiteY1" fmla="*/ 249455 h 337419"/>
              <a:gd name="connsiteX2" fmla="*/ 1243913 w 1713470"/>
              <a:gd name="connsiteY2" fmla="*/ 43509 h 337419"/>
              <a:gd name="connsiteX3" fmla="*/ 1713470 w 1713470"/>
              <a:gd name="connsiteY3" fmla="*/ 2320 h 337419"/>
              <a:gd name="connsiteX0" fmla="*/ 0 w 1713470"/>
              <a:gd name="connsiteY0" fmla="*/ 331834 h 331834"/>
              <a:gd name="connsiteX1" fmla="*/ 1243913 w 1713470"/>
              <a:gd name="connsiteY1" fmla="*/ 43509 h 331834"/>
              <a:gd name="connsiteX2" fmla="*/ 1713470 w 1713470"/>
              <a:gd name="connsiteY2" fmla="*/ 2320 h 331834"/>
              <a:gd name="connsiteX0" fmla="*/ 0 w 1713470"/>
              <a:gd name="connsiteY0" fmla="*/ 329513 h 329513"/>
              <a:gd name="connsiteX1" fmla="*/ 1713470 w 1713470"/>
              <a:gd name="connsiteY1" fmla="*/ -1 h 329513"/>
              <a:gd name="connsiteX0" fmla="*/ 0 w 1553546"/>
              <a:gd name="connsiteY0" fmla="*/ 0 h 12694"/>
              <a:gd name="connsiteX1" fmla="*/ 1553546 w 1553546"/>
              <a:gd name="connsiteY1" fmla="*/ 12694 h 1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3546" h="12694">
                <a:moveTo>
                  <a:pt x="0" y="0"/>
                </a:moveTo>
                <a:lnTo>
                  <a:pt x="1553546" y="12694"/>
                </a:ln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자유형: 도형 105">
            <a:extLst>
              <a:ext uri="{FF2B5EF4-FFF2-40B4-BE49-F238E27FC236}">
                <a16:creationId xmlns:a16="http://schemas.microsoft.com/office/drawing/2014/main" id="{336E66F3-E4BB-453F-A6E2-0CF2482144AF}"/>
              </a:ext>
            </a:extLst>
          </p:cNvPr>
          <p:cNvSpPr/>
          <p:nvPr/>
        </p:nvSpPr>
        <p:spPr>
          <a:xfrm flipV="1">
            <a:off x="8092537" y="6173516"/>
            <a:ext cx="252000" cy="0"/>
          </a:xfrm>
          <a:custGeom>
            <a:avLst/>
            <a:gdLst>
              <a:gd name="connsiteX0" fmla="*/ 0 w 1713470"/>
              <a:gd name="connsiteY0" fmla="*/ 334090 h 361833"/>
              <a:gd name="connsiteX1" fmla="*/ 774357 w 1713470"/>
              <a:gd name="connsiteY1" fmla="*/ 334090 h 361833"/>
              <a:gd name="connsiteX2" fmla="*/ 1243913 w 1713470"/>
              <a:gd name="connsiteY2" fmla="*/ 45765 h 361833"/>
              <a:gd name="connsiteX3" fmla="*/ 1713470 w 1713470"/>
              <a:gd name="connsiteY3" fmla="*/ 4576 h 361833"/>
              <a:gd name="connsiteX0" fmla="*/ 0 w 1713470"/>
              <a:gd name="connsiteY0" fmla="*/ 331834 h 337419"/>
              <a:gd name="connsiteX1" fmla="*/ 691978 w 1713470"/>
              <a:gd name="connsiteY1" fmla="*/ 249455 h 337419"/>
              <a:gd name="connsiteX2" fmla="*/ 1243913 w 1713470"/>
              <a:gd name="connsiteY2" fmla="*/ 43509 h 337419"/>
              <a:gd name="connsiteX3" fmla="*/ 1713470 w 1713470"/>
              <a:gd name="connsiteY3" fmla="*/ 2320 h 337419"/>
              <a:gd name="connsiteX0" fmla="*/ 0 w 1713470"/>
              <a:gd name="connsiteY0" fmla="*/ 331834 h 331834"/>
              <a:gd name="connsiteX1" fmla="*/ 1243913 w 1713470"/>
              <a:gd name="connsiteY1" fmla="*/ 43509 h 331834"/>
              <a:gd name="connsiteX2" fmla="*/ 1713470 w 1713470"/>
              <a:gd name="connsiteY2" fmla="*/ 2320 h 331834"/>
              <a:gd name="connsiteX0" fmla="*/ 0 w 1713470"/>
              <a:gd name="connsiteY0" fmla="*/ 329513 h 329513"/>
              <a:gd name="connsiteX1" fmla="*/ 1713470 w 1713470"/>
              <a:gd name="connsiteY1" fmla="*/ -1 h 329513"/>
              <a:gd name="connsiteX0" fmla="*/ 0 w 1553546"/>
              <a:gd name="connsiteY0" fmla="*/ 0 h 12694"/>
              <a:gd name="connsiteX1" fmla="*/ 1553546 w 1553546"/>
              <a:gd name="connsiteY1" fmla="*/ 12694 h 1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3546" h="12694">
                <a:moveTo>
                  <a:pt x="0" y="0"/>
                </a:moveTo>
                <a:lnTo>
                  <a:pt x="1553546" y="12694"/>
                </a:ln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D9F808C-2867-42EA-B725-F4A715994951}"/>
              </a:ext>
            </a:extLst>
          </p:cNvPr>
          <p:cNvSpPr/>
          <p:nvPr/>
        </p:nvSpPr>
        <p:spPr>
          <a:xfrm>
            <a:off x="5660215" y="4068564"/>
            <a:ext cx="1121945" cy="21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D993565-0A63-4E9D-A8C5-D392F2C8A339}"/>
              </a:ext>
            </a:extLst>
          </p:cNvPr>
          <p:cNvSpPr/>
          <p:nvPr/>
        </p:nvSpPr>
        <p:spPr>
          <a:xfrm>
            <a:off x="8344098" y="6052671"/>
            <a:ext cx="1090814" cy="21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BD0D1E0-D379-4E09-AA4D-7AB483D6F5D9}"/>
              </a:ext>
            </a:extLst>
          </p:cNvPr>
          <p:cNvSpPr/>
          <p:nvPr/>
        </p:nvSpPr>
        <p:spPr>
          <a:xfrm rot="10800000" flipV="1">
            <a:off x="8343546" y="4068564"/>
            <a:ext cx="1115142" cy="21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B32095A-D172-48AB-81C9-40ED35BC47F5}"/>
              </a:ext>
            </a:extLst>
          </p:cNvPr>
          <p:cNvSpPr/>
          <p:nvPr/>
        </p:nvSpPr>
        <p:spPr>
          <a:xfrm rot="10800000" flipV="1">
            <a:off x="5660215" y="6052671"/>
            <a:ext cx="1121945" cy="21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496F003-5CFF-4E9E-8E70-7C5AE67FDF1A}"/>
              </a:ext>
            </a:extLst>
          </p:cNvPr>
          <p:cNvSpPr/>
          <p:nvPr/>
        </p:nvSpPr>
        <p:spPr>
          <a:xfrm rot="10800000" flipV="1">
            <a:off x="5660215" y="5718889"/>
            <a:ext cx="1121945" cy="21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F40060A-9C47-4A56-B1DD-95FD5679D180}"/>
              </a:ext>
            </a:extLst>
          </p:cNvPr>
          <p:cNvSpPr/>
          <p:nvPr/>
        </p:nvSpPr>
        <p:spPr>
          <a:xfrm>
            <a:off x="5660215" y="4407314"/>
            <a:ext cx="1121945" cy="21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FD07417D-CB9A-4E44-9EA3-5348695E3E07}"/>
              </a:ext>
            </a:extLst>
          </p:cNvPr>
          <p:cNvSpPr/>
          <p:nvPr/>
        </p:nvSpPr>
        <p:spPr>
          <a:xfrm rot="10800000" flipV="1">
            <a:off x="8343546" y="4407314"/>
            <a:ext cx="1115142" cy="21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DDE4DF0-2390-422B-B690-D07829B36D9A}"/>
              </a:ext>
            </a:extLst>
          </p:cNvPr>
          <p:cNvSpPr/>
          <p:nvPr/>
        </p:nvSpPr>
        <p:spPr>
          <a:xfrm>
            <a:off x="8344263" y="5718889"/>
            <a:ext cx="1083550" cy="21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DBAE3E10-F7D1-4BD8-84EF-849876CB6606}"/>
              </a:ext>
            </a:extLst>
          </p:cNvPr>
          <p:cNvSpPr/>
          <p:nvPr/>
        </p:nvSpPr>
        <p:spPr>
          <a:xfrm>
            <a:off x="5065880" y="4032999"/>
            <a:ext cx="377692" cy="22544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87BD147-51A9-4DD0-977C-ABA5CE12BA06}"/>
              </a:ext>
            </a:extLst>
          </p:cNvPr>
          <p:cNvSpPr/>
          <p:nvPr/>
        </p:nvSpPr>
        <p:spPr>
          <a:xfrm>
            <a:off x="6996475" y="4064449"/>
            <a:ext cx="1121945" cy="55687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B5DF99D-E59E-4B30-B4BE-9B0099DE0881}"/>
              </a:ext>
            </a:extLst>
          </p:cNvPr>
          <p:cNvSpPr/>
          <p:nvPr/>
        </p:nvSpPr>
        <p:spPr>
          <a:xfrm>
            <a:off x="9676393" y="4032999"/>
            <a:ext cx="377692" cy="22544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C41CAD7-F7FC-42E3-8032-9D4527F5509C}"/>
                  </a:ext>
                </a:extLst>
              </p:cNvPr>
              <p:cNvSpPr txBox="1"/>
              <p:nvPr/>
            </p:nvSpPr>
            <p:spPr>
              <a:xfrm>
                <a:off x="1237210" y="5095285"/>
                <a:ext cx="230659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4800" b="0" i="1" smtClean="0">
                          <a:latin typeface="Cambria Math" panose="02040503050406030204" pitchFamily="18" charset="0"/>
                        </a:rPr>
                        <m:t>𝐶𝐹</m:t>
                      </m:r>
                    </m:oMath>
                  </m:oMathPara>
                </a14:m>
                <a:endParaRPr lang="ko-KR" altLang="en-US" sz="4800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C41CAD7-F7FC-42E3-8032-9D4527F55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210" y="5095285"/>
                <a:ext cx="2306593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83671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B354C1-C1F5-46E2-994F-7DAB78B73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Finite Element Analysis 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B90F174-5B49-4FDE-9A5A-7A4440EDA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72</a:t>
            </a:fld>
            <a:endParaRPr lang="en-CA"/>
          </a:p>
        </p:txBody>
      </p:sp>
      <p:pic>
        <p:nvPicPr>
          <p:cNvPr id="5" name="그림 4">
            <a:hlinkClick r:id="rId2"/>
            <a:extLst>
              <a:ext uri="{FF2B5EF4-FFF2-40B4-BE49-F238E27FC236}">
                <a16:creationId xmlns:a16="http://schemas.microsoft.com/office/drawing/2014/main" id="{AAEBEBB0-0ACF-4EA3-88D7-AFA07A1B0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0" y="1215230"/>
            <a:ext cx="8509000" cy="478631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C0FA6E8-AE71-48F1-893B-FBD0C0C8EFA1}"/>
              </a:ext>
            </a:extLst>
          </p:cNvPr>
          <p:cNvSpPr/>
          <p:nvPr/>
        </p:nvSpPr>
        <p:spPr>
          <a:xfrm>
            <a:off x="0" y="6550223"/>
            <a:ext cx="39085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hlinkClick r:id="rId2"/>
              </a:rPr>
              <a:t>https://www.youtube.com/watch?v=GHjopp47vvQ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62232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EA812-4978-4906-A254-B8D7CFA9A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Truss analysis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2E2D02-5A6B-4E57-913E-7EF132E0B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73</a:t>
            </a:fld>
            <a:endParaRPr lang="en-CA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C70BEE-3844-4DA9-A5DC-DAF9E021B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56" y="1076044"/>
            <a:ext cx="5298262" cy="27603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59AAA00-7BFE-4031-A844-BC7497086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675" y="3517285"/>
            <a:ext cx="6087581" cy="302162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C00416E-A3C9-400B-90FA-A95C65CCD978}"/>
              </a:ext>
            </a:extLst>
          </p:cNvPr>
          <p:cNvSpPr/>
          <p:nvPr/>
        </p:nvSpPr>
        <p:spPr>
          <a:xfrm>
            <a:off x="0" y="6550223"/>
            <a:ext cx="3924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https://www.youtube.com/watch?v=Hn_iozUo9m4</a:t>
            </a:r>
          </a:p>
        </p:txBody>
      </p:sp>
    </p:spTree>
    <p:extLst>
      <p:ext uri="{BB962C8B-B14F-4D97-AF65-F5344CB8AC3E}">
        <p14:creationId xmlns:p14="http://schemas.microsoft.com/office/powerpoint/2010/main" val="30516837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FB735E-9763-481B-86CF-759F3D0DD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Mechanism analysis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02502B2-E7C1-437D-93A9-92FB5896D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74</a:t>
            </a:fld>
            <a:endParaRPr lang="en-CA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04C5AA6-EB81-4140-A45A-01433C5DE14F}"/>
              </a:ext>
            </a:extLst>
          </p:cNvPr>
          <p:cNvGrpSpPr/>
          <p:nvPr/>
        </p:nvGrpSpPr>
        <p:grpSpPr>
          <a:xfrm>
            <a:off x="1018540" y="1530799"/>
            <a:ext cx="3132337" cy="4606191"/>
            <a:chOff x="1729740" y="2255450"/>
            <a:chExt cx="3132337" cy="460619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232D466-49EB-4DF9-A035-B60F97844301}"/>
                </a:ext>
              </a:extLst>
            </p:cNvPr>
            <p:cNvSpPr/>
            <p:nvPr/>
          </p:nvSpPr>
          <p:spPr>
            <a:xfrm>
              <a:off x="3810431" y="2255450"/>
              <a:ext cx="176099" cy="13894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06F7350-4769-460F-9A3E-5440FE4AA37D}"/>
                </a:ext>
              </a:extLst>
            </p:cNvPr>
            <p:cNvSpPr/>
            <p:nvPr/>
          </p:nvSpPr>
          <p:spPr>
            <a:xfrm>
              <a:off x="3090341" y="2255450"/>
              <a:ext cx="176099" cy="13894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2E38D79A-D7B0-41D0-9210-8A480F6DC3AD}"/>
                </a:ext>
              </a:extLst>
            </p:cNvPr>
            <p:cNvSpPr/>
            <p:nvPr/>
          </p:nvSpPr>
          <p:spPr>
            <a:xfrm>
              <a:off x="3310127" y="5799558"/>
              <a:ext cx="314863" cy="60567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B774E9F-48AA-45B2-BBB3-2CC2DAFEF634}"/>
                </a:ext>
              </a:extLst>
            </p:cNvPr>
            <p:cNvSpPr/>
            <p:nvPr/>
          </p:nvSpPr>
          <p:spPr>
            <a:xfrm>
              <a:off x="3095317" y="6244676"/>
              <a:ext cx="759198" cy="2359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75C41A3-5290-4844-8F9E-B066C95AA7EE}"/>
                </a:ext>
              </a:extLst>
            </p:cNvPr>
            <p:cNvSpPr/>
            <p:nvPr/>
          </p:nvSpPr>
          <p:spPr>
            <a:xfrm>
              <a:off x="3420476" y="5934502"/>
              <a:ext cx="94164" cy="10485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738E21F-CEBC-4DE4-BC7F-23EF8411B7E6}"/>
                </a:ext>
              </a:extLst>
            </p:cNvPr>
            <p:cNvSpPr/>
            <p:nvPr/>
          </p:nvSpPr>
          <p:spPr>
            <a:xfrm>
              <a:off x="3337991" y="2598350"/>
              <a:ext cx="398349" cy="70365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0F406F50-B424-4B5A-9707-66234B5612D3}"/>
                </a:ext>
              </a:extLst>
            </p:cNvPr>
            <p:cNvSpPr/>
            <p:nvPr/>
          </p:nvSpPr>
          <p:spPr>
            <a:xfrm rot="7289651">
              <a:off x="2006178" y="3582936"/>
              <a:ext cx="2108612" cy="30112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27FEEFD4-0CF3-4048-9C3E-16E5276CDE1B}"/>
                </a:ext>
              </a:extLst>
            </p:cNvPr>
            <p:cNvSpPr/>
            <p:nvPr/>
          </p:nvSpPr>
          <p:spPr>
            <a:xfrm>
              <a:off x="3480196" y="2904343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CB69C762-0E25-4926-B718-98AE89A6BFFC}"/>
                </a:ext>
              </a:extLst>
            </p:cNvPr>
            <p:cNvSpPr/>
            <p:nvPr/>
          </p:nvSpPr>
          <p:spPr>
            <a:xfrm rot="3467931">
              <a:off x="2036466" y="5061370"/>
              <a:ext cx="1960375" cy="30112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A7858C3-5773-4537-B990-8D4547314C79}"/>
                </a:ext>
              </a:extLst>
            </p:cNvPr>
            <p:cNvSpPr/>
            <p:nvPr/>
          </p:nvSpPr>
          <p:spPr>
            <a:xfrm>
              <a:off x="2518171" y="4456918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E8E0A68-557E-4AD2-A821-AF2D75280134}"/>
                </a:ext>
              </a:extLst>
            </p:cNvPr>
            <p:cNvSpPr/>
            <p:nvPr/>
          </p:nvSpPr>
          <p:spPr>
            <a:xfrm>
              <a:off x="3413521" y="5876143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38F56A2-68EB-4067-BA16-060CFA004EEA}"/>
                </a:ext>
              </a:extLst>
            </p:cNvPr>
            <p:cNvCxnSpPr/>
            <p:nvPr/>
          </p:nvCxnSpPr>
          <p:spPr>
            <a:xfrm>
              <a:off x="2640459" y="4517293"/>
              <a:ext cx="69658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원호 16">
              <a:extLst>
                <a:ext uri="{FF2B5EF4-FFF2-40B4-BE49-F238E27FC236}">
                  <a16:creationId xmlns:a16="http://schemas.microsoft.com/office/drawing/2014/main" id="{7E8884B2-0212-42E4-BC33-DDB475F361E1}"/>
                </a:ext>
              </a:extLst>
            </p:cNvPr>
            <p:cNvSpPr/>
            <p:nvPr/>
          </p:nvSpPr>
          <p:spPr>
            <a:xfrm>
              <a:off x="1910603" y="3854135"/>
              <a:ext cx="1323136" cy="1323134"/>
            </a:xfrm>
            <a:prstGeom prst="arc">
              <a:avLst>
                <a:gd name="adj1" fmla="val 18121533"/>
                <a:gd name="adj2" fmla="val 21497607"/>
              </a:avLst>
            </a:prstGeom>
            <a:noFill/>
            <a:ln w="127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520A37E-627E-4C94-8A91-F12C5756D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9760" y="4545818"/>
              <a:ext cx="614680" cy="38432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7E6E17E4-4304-47D7-97C9-953B2ACD60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6540" y="5970758"/>
              <a:ext cx="614680" cy="38432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182668F7-7B3A-4CF3-BEB7-434A313AD58F}"/>
                </a:ext>
              </a:extLst>
            </p:cNvPr>
            <p:cNvCxnSpPr>
              <a:cxnSpLocks/>
            </p:cNvCxnSpPr>
            <p:nvPr/>
          </p:nvCxnSpPr>
          <p:spPr>
            <a:xfrm>
              <a:off x="2236269" y="4740057"/>
              <a:ext cx="854072" cy="1412009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1A482E71-5D7E-4FAB-A87C-88BA5C2562D1}"/>
                </a:ext>
              </a:extLst>
            </p:cNvPr>
            <p:cNvCxnSpPr>
              <a:cxnSpLocks/>
            </p:cNvCxnSpPr>
            <p:nvPr/>
          </p:nvCxnSpPr>
          <p:spPr>
            <a:xfrm>
              <a:off x="1729740" y="4008120"/>
              <a:ext cx="773006" cy="47403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ABA4ACC0-39C3-469F-93ED-9BD1E192273B}"/>
                </a:ext>
              </a:extLst>
            </p:cNvPr>
            <p:cNvCxnSpPr>
              <a:cxnSpLocks/>
            </p:cNvCxnSpPr>
            <p:nvPr/>
          </p:nvCxnSpPr>
          <p:spPr>
            <a:xfrm>
              <a:off x="2689860" y="2446020"/>
              <a:ext cx="773006" cy="47403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E0A1E830-4C99-431A-B798-BC0EF6B33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31161" y="2651760"/>
              <a:ext cx="961006" cy="1511486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F5CA2FE1-9389-45BC-A1D5-7B830F7E91ED}"/>
                </a:ext>
              </a:extLst>
            </p:cNvPr>
            <p:cNvCxnSpPr>
              <a:cxnSpLocks/>
            </p:cNvCxnSpPr>
            <p:nvPr/>
          </p:nvCxnSpPr>
          <p:spPr>
            <a:xfrm>
              <a:off x="3539619" y="5934613"/>
              <a:ext cx="1024761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원호 24">
              <a:extLst>
                <a:ext uri="{FF2B5EF4-FFF2-40B4-BE49-F238E27FC236}">
                  <a16:creationId xmlns:a16="http://schemas.microsoft.com/office/drawing/2014/main" id="{6E564688-031C-44A9-A970-0EF980D5E4A7}"/>
                </a:ext>
              </a:extLst>
            </p:cNvPr>
            <p:cNvSpPr/>
            <p:nvPr/>
          </p:nvSpPr>
          <p:spPr>
            <a:xfrm>
              <a:off x="2790190" y="5268576"/>
              <a:ext cx="1323136" cy="1323134"/>
            </a:xfrm>
            <a:prstGeom prst="arc">
              <a:avLst>
                <a:gd name="adj1" fmla="val 14396795"/>
                <a:gd name="adj2" fmla="val 21497607"/>
              </a:avLst>
            </a:prstGeom>
            <a:noFill/>
            <a:ln w="127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01F6FE2-3A52-4D9E-9D40-C4408BC0C808}"/>
                    </a:ext>
                  </a:extLst>
                </p:cNvPr>
                <p:cNvSpPr txBox="1"/>
                <p:nvPr/>
              </p:nvSpPr>
              <p:spPr>
                <a:xfrm>
                  <a:off x="3125374" y="3999718"/>
                  <a:ext cx="4954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812A5A6-9456-C3F7-02FC-7F18B9BD14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5374" y="3999718"/>
                  <a:ext cx="495457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93DF348-1513-4158-B70B-D383383E6951}"/>
                    </a:ext>
                  </a:extLst>
                </p:cNvPr>
                <p:cNvSpPr txBox="1"/>
                <p:nvPr/>
              </p:nvSpPr>
              <p:spPr>
                <a:xfrm>
                  <a:off x="3877743" y="5154409"/>
                  <a:ext cx="4954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E41D014-60D3-FC97-0424-7C72A84B17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7743" y="5154409"/>
                  <a:ext cx="495457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17612E2-D962-45F4-AA67-381436DF9EE3}"/>
                    </a:ext>
                  </a:extLst>
                </p:cNvPr>
                <p:cNvSpPr txBox="1"/>
                <p:nvPr/>
              </p:nvSpPr>
              <p:spPr>
                <a:xfrm>
                  <a:off x="4465238" y="5737014"/>
                  <a:ext cx="39683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FCDCD04-E101-6045-5B4A-BB347F22A7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5238" y="5737014"/>
                  <a:ext cx="39683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55520CB-8725-4C2F-9EDD-29B893058630}"/>
                </a:ext>
              </a:extLst>
            </p:cNvPr>
            <p:cNvSpPr txBox="1"/>
            <p:nvPr/>
          </p:nvSpPr>
          <p:spPr>
            <a:xfrm>
              <a:off x="3443951" y="226952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94C86FD-D7B6-456A-BACA-BDA6042861FB}"/>
                </a:ext>
              </a:extLst>
            </p:cNvPr>
            <p:cNvSpPr txBox="1"/>
            <p:nvPr/>
          </p:nvSpPr>
          <p:spPr>
            <a:xfrm>
              <a:off x="2118605" y="4311792"/>
              <a:ext cx="336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AE1CC27-4361-4878-8C29-77DE66C61776}"/>
                </a:ext>
              </a:extLst>
            </p:cNvPr>
            <p:cNvSpPr txBox="1"/>
            <p:nvPr/>
          </p:nvSpPr>
          <p:spPr>
            <a:xfrm>
              <a:off x="3604089" y="5904164"/>
              <a:ext cx="421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</a:t>
              </a:r>
              <a:r>
                <a:rPr lang="en-US" altLang="ko-KR" baseline="-25000" dirty="0"/>
                <a:t>0</a:t>
              </a:r>
              <a:endParaRPr lang="ko-KR" altLang="en-US" baseline="-250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5CC2BFC-4779-4EF0-B429-65447A7ECAD6}"/>
                </a:ext>
              </a:extLst>
            </p:cNvPr>
            <p:cNvSpPr txBox="1"/>
            <p:nvPr/>
          </p:nvSpPr>
          <p:spPr>
            <a:xfrm>
              <a:off x="3282514" y="290983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15F1A79-54A7-40D0-9990-312E570688BA}"/>
                </a:ext>
              </a:extLst>
            </p:cNvPr>
            <p:cNvSpPr txBox="1"/>
            <p:nvPr/>
          </p:nvSpPr>
          <p:spPr>
            <a:xfrm>
              <a:off x="2764026" y="4868579"/>
              <a:ext cx="3193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685C1E3-1C81-4A3F-A02F-6CEFA118B2AB}"/>
                </a:ext>
              </a:extLst>
            </p:cNvPr>
            <p:cNvSpPr txBox="1"/>
            <p:nvPr/>
          </p:nvSpPr>
          <p:spPr>
            <a:xfrm>
              <a:off x="3304066" y="6492309"/>
              <a:ext cx="3193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15F3E28-4DF5-4345-8C76-866D7501CBD4}"/>
                </a:ext>
              </a:extLst>
            </p:cNvPr>
            <p:cNvSpPr txBox="1"/>
            <p:nvPr/>
          </p:nvSpPr>
          <p:spPr>
            <a:xfrm>
              <a:off x="2963196" y="3481308"/>
              <a:ext cx="3193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41F548E-106B-4655-8E10-3761A3C3D8F6}"/>
                </a:ext>
              </a:extLst>
            </p:cNvPr>
            <p:cNvSpPr txBox="1"/>
            <p:nvPr/>
          </p:nvSpPr>
          <p:spPr>
            <a:xfrm>
              <a:off x="1957070" y="2984663"/>
              <a:ext cx="5164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R</a:t>
              </a:r>
              <a:r>
                <a:rPr lang="en-US" altLang="ko-KR" baseline="-25000" dirty="0"/>
                <a:t>BA</a:t>
              </a:r>
              <a:endParaRPr lang="ko-KR" altLang="en-US" baseline="-250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C5F024-FB03-42D9-A3A3-AF129E9C9E9F}"/>
                </a:ext>
              </a:extLst>
            </p:cNvPr>
            <p:cNvSpPr txBox="1"/>
            <p:nvPr/>
          </p:nvSpPr>
          <p:spPr>
            <a:xfrm>
              <a:off x="2219064" y="5346847"/>
              <a:ext cx="426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R</a:t>
              </a:r>
              <a:r>
                <a:rPr lang="en-US" altLang="ko-KR" baseline="-25000" dirty="0"/>
                <a:t>A</a:t>
              </a:r>
              <a:endParaRPr lang="ko-KR" altLang="en-US" baseline="-25000" dirty="0"/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30070D62-6C2B-414C-91FC-DA99FE4585FB}"/>
              </a:ext>
            </a:extLst>
          </p:cNvPr>
          <p:cNvGrpSpPr/>
          <p:nvPr/>
        </p:nvGrpSpPr>
        <p:grpSpPr>
          <a:xfrm>
            <a:off x="5005093" y="1134693"/>
            <a:ext cx="3996140" cy="5016367"/>
            <a:chOff x="4763793" y="938308"/>
            <a:chExt cx="3996140" cy="5016367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A5118D01-FDF2-43D7-AA4F-6D10B9F22AE0}"/>
                </a:ext>
              </a:extLst>
            </p:cNvPr>
            <p:cNvGrpSpPr/>
            <p:nvPr/>
          </p:nvGrpSpPr>
          <p:grpSpPr>
            <a:xfrm>
              <a:off x="5271158" y="1348484"/>
              <a:ext cx="3132337" cy="4606191"/>
              <a:chOff x="1729740" y="2255450"/>
              <a:chExt cx="3132337" cy="4606191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606096DD-E069-475D-AD96-5C107F734A6A}"/>
                  </a:ext>
                </a:extLst>
              </p:cNvPr>
              <p:cNvSpPr/>
              <p:nvPr/>
            </p:nvSpPr>
            <p:spPr>
              <a:xfrm>
                <a:off x="3810431" y="2255450"/>
                <a:ext cx="176099" cy="138945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99464B2D-651F-4E25-A24D-10A6DDFB1C9F}"/>
                  </a:ext>
                </a:extLst>
              </p:cNvPr>
              <p:cNvSpPr/>
              <p:nvPr/>
            </p:nvSpPr>
            <p:spPr>
              <a:xfrm>
                <a:off x="3090341" y="2255450"/>
                <a:ext cx="176099" cy="138945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49BC246B-3AD4-4F38-BD94-BA17BAAE8419}"/>
                  </a:ext>
                </a:extLst>
              </p:cNvPr>
              <p:cNvSpPr/>
              <p:nvPr/>
            </p:nvSpPr>
            <p:spPr>
              <a:xfrm>
                <a:off x="3310127" y="5799558"/>
                <a:ext cx="314863" cy="60567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EA770D1D-C31F-47A1-8C50-B98E5D7E7373}"/>
                  </a:ext>
                </a:extLst>
              </p:cNvPr>
              <p:cNvSpPr/>
              <p:nvPr/>
            </p:nvSpPr>
            <p:spPr>
              <a:xfrm>
                <a:off x="3095317" y="6244676"/>
                <a:ext cx="759198" cy="2359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C7AD072E-E655-4CF7-9FA6-157E17686643}"/>
                  </a:ext>
                </a:extLst>
              </p:cNvPr>
              <p:cNvSpPr/>
              <p:nvPr/>
            </p:nvSpPr>
            <p:spPr>
              <a:xfrm>
                <a:off x="3420476" y="5934502"/>
                <a:ext cx="94164" cy="10485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897CF299-8ACC-477F-B174-55CEBE83C8DA}"/>
                  </a:ext>
                </a:extLst>
              </p:cNvPr>
              <p:cNvSpPr/>
              <p:nvPr/>
            </p:nvSpPr>
            <p:spPr>
              <a:xfrm>
                <a:off x="3337991" y="2598350"/>
                <a:ext cx="398349" cy="703650"/>
              </a:xfrm>
              <a:prstGeom prst="rect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004611EC-AE7D-4BF4-AFE8-7D6DFD5EBB3B}"/>
                  </a:ext>
                </a:extLst>
              </p:cNvPr>
              <p:cNvSpPr/>
              <p:nvPr/>
            </p:nvSpPr>
            <p:spPr>
              <a:xfrm rot="7289651">
                <a:off x="2006178" y="3582936"/>
                <a:ext cx="2108612" cy="3011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99BADA85-9906-4CE2-BFB1-2C6FFEF95543}"/>
                  </a:ext>
                </a:extLst>
              </p:cNvPr>
              <p:cNvSpPr/>
              <p:nvPr/>
            </p:nvSpPr>
            <p:spPr>
              <a:xfrm>
                <a:off x="3480196" y="290434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A841D2C9-991D-4878-935F-FA7D8C584E7C}"/>
                  </a:ext>
                </a:extLst>
              </p:cNvPr>
              <p:cNvSpPr/>
              <p:nvPr/>
            </p:nvSpPr>
            <p:spPr>
              <a:xfrm rot="3467931">
                <a:off x="2036466" y="5061370"/>
                <a:ext cx="1960375" cy="3011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A6803974-A4E2-4617-BD10-D016828E5990}"/>
                  </a:ext>
                </a:extLst>
              </p:cNvPr>
              <p:cNvSpPr/>
              <p:nvPr/>
            </p:nvSpPr>
            <p:spPr>
              <a:xfrm>
                <a:off x="2518171" y="4456918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90334014-1AFC-490B-80E9-72F40F9B7B50}"/>
                  </a:ext>
                </a:extLst>
              </p:cNvPr>
              <p:cNvSpPr/>
              <p:nvPr/>
            </p:nvSpPr>
            <p:spPr>
              <a:xfrm>
                <a:off x="3413521" y="587614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B8F07602-FFAF-40F1-8C21-40849DF1CA8A}"/>
                  </a:ext>
                </a:extLst>
              </p:cNvPr>
              <p:cNvCxnSpPr/>
              <p:nvPr/>
            </p:nvCxnSpPr>
            <p:spPr>
              <a:xfrm>
                <a:off x="2640459" y="4517293"/>
                <a:ext cx="69658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1" name="원호 50">
                <a:extLst>
                  <a:ext uri="{FF2B5EF4-FFF2-40B4-BE49-F238E27FC236}">
                    <a16:creationId xmlns:a16="http://schemas.microsoft.com/office/drawing/2014/main" id="{D574FECA-8647-41C3-9F1C-36481C737A20}"/>
                  </a:ext>
                </a:extLst>
              </p:cNvPr>
              <p:cNvSpPr/>
              <p:nvPr/>
            </p:nvSpPr>
            <p:spPr>
              <a:xfrm>
                <a:off x="1910603" y="3854135"/>
                <a:ext cx="1323136" cy="1323134"/>
              </a:xfrm>
              <a:prstGeom prst="arc">
                <a:avLst>
                  <a:gd name="adj1" fmla="val 18121533"/>
                  <a:gd name="adj2" fmla="val 21497607"/>
                </a:avLst>
              </a:prstGeom>
              <a:noFill/>
              <a:ln w="12700">
                <a:solidFill>
                  <a:schemeClr val="tx1"/>
                </a:solidFill>
                <a:headEnd type="arrow" w="med" len="med"/>
                <a:tailEnd type="non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F64D7664-B1CA-4C31-A629-F571E61210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89760" y="4545818"/>
                <a:ext cx="614680" cy="38432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8CED8840-0AA0-45FC-8968-9D50E7FEBA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96540" y="5970758"/>
                <a:ext cx="614680" cy="38432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2226E2A5-8F26-4FE6-91E1-9A6BDE9A8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6269" y="4740057"/>
                <a:ext cx="854072" cy="1412009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DC8C0B75-3835-42DC-9680-78080E53B7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9740" y="4008120"/>
                <a:ext cx="773006" cy="474035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F68B2312-E145-420E-B697-82E9F77907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9860" y="2446020"/>
                <a:ext cx="773006" cy="474035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3874A3F3-03F3-4F61-B07F-ABAA796C28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31161" y="2651760"/>
                <a:ext cx="961006" cy="1511486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AD7EB7E6-AE07-42F9-89B9-96C0F6DB13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9619" y="5934613"/>
                <a:ext cx="1024761" cy="0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9" name="원호 58">
                <a:extLst>
                  <a:ext uri="{FF2B5EF4-FFF2-40B4-BE49-F238E27FC236}">
                    <a16:creationId xmlns:a16="http://schemas.microsoft.com/office/drawing/2014/main" id="{2C542D93-D74C-4D27-8FC3-77FB77F8A589}"/>
                  </a:ext>
                </a:extLst>
              </p:cNvPr>
              <p:cNvSpPr/>
              <p:nvPr/>
            </p:nvSpPr>
            <p:spPr>
              <a:xfrm>
                <a:off x="2790190" y="5268576"/>
                <a:ext cx="1323136" cy="1323134"/>
              </a:xfrm>
              <a:prstGeom prst="arc">
                <a:avLst>
                  <a:gd name="adj1" fmla="val 14396795"/>
                  <a:gd name="adj2" fmla="val 21497607"/>
                </a:avLst>
              </a:prstGeom>
              <a:noFill/>
              <a:ln w="12700">
                <a:solidFill>
                  <a:schemeClr val="tx1"/>
                </a:solidFill>
                <a:headEnd type="arrow" w="med" len="med"/>
                <a:tailEnd type="non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B7D69C28-C70E-4FD6-901F-E5AFC8773F4D}"/>
                      </a:ext>
                    </a:extLst>
                  </p:cNvPr>
                  <p:cNvSpPr txBox="1"/>
                  <p:nvPr/>
                </p:nvSpPr>
                <p:spPr>
                  <a:xfrm>
                    <a:off x="3125374" y="3999718"/>
                    <a:ext cx="49545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B74358D7-3619-80AA-C3BD-25C314D441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374" y="3999718"/>
                    <a:ext cx="495457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0D022F4B-CFB8-4459-9CF3-C67F6AE3E60D}"/>
                      </a:ext>
                    </a:extLst>
                  </p:cNvPr>
                  <p:cNvSpPr txBox="1"/>
                  <p:nvPr/>
                </p:nvSpPr>
                <p:spPr>
                  <a:xfrm>
                    <a:off x="3877743" y="5154409"/>
                    <a:ext cx="49545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5B62E18C-F14E-D83E-F61C-5E7B8A8BDA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77743" y="5154409"/>
                    <a:ext cx="495457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9AA85C08-9AA2-4E71-B09F-F6F76A579DBA}"/>
                      </a:ext>
                    </a:extLst>
                  </p:cNvPr>
                  <p:cNvSpPr txBox="1"/>
                  <p:nvPr/>
                </p:nvSpPr>
                <p:spPr>
                  <a:xfrm>
                    <a:off x="4465238" y="5737014"/>
                    <a:ext cx="39683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9B1334D-F2E9-4594-97F6-BA289DBCE9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5238" y="5737014"/>
                    <a:ext cx="396839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8E86938-3C1D-43AF-BE7F-2917E72D659B}"/>
                  </a:ext>
                </a:extLst>
              </p:cNvPr>
              <p:cNvSpPr txBox="1"/>
              <p:nvPr/>
            </p:nvSpPr>
            <p:spPr>
              <a:xfrm>
                <a:off x="3496341" y="2264757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4</a:t>
                </a:r>
                <a:endParaRPr lang="ko-KR" altLang="en-US" dirty="0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227F15-CACA-49A3-BF0E-9AFC24332FE6}"/>
                  </a:ext>
                </a:extLst>
              </p:cNvPr>
              <p:cNvSpPr txBox="1"/>
              <p:nvPr/>
            </p:nvSpPr>
            <p:spPr>
              <a:xfrm>
                <a:off x="2118605" y="4311792"/>
                <a:ext cx="336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A</a:t>
                </a:r>
                <a:endParaRPr lang="ko-KR" altLang="en-US" dirty="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FEED00E-3F42-4844-BC4C-AD079FF5743C}"/>
                  </a:ext>
                </a:extLst>
              </p:cNvPr>
              <p:cNvSpPr txBox="1"/>
              <p:nvPr/>
            </p:nvSpPr>
            <p:spPr>
              <a:xfrm>
                <a:off x="3604089" y="5904164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A</a:t>
                </a:r>
                <a:r>
                  <a:rPr lang="en-US" altLang="ko-KR" baseline="-25000" dirty="0"/>
                  <a:t>0</a:t>
                </a:r>
                <a:endParaRPr lang="ko-KR" altLang="en-US" baseline="-25000" dirty="0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CB088C5-DF83-43EB-BEEE-9581B31258B4}"/>
                  </a:ext>
                </a:extLst>
              </p:cNvPr>
              <p:cNvSpPr txBox="1"/>
              <p:nvPr/>
            </p:nvSpPr>
            <p:spPr>
              <a:xfrm>
                <a:off x="3282514" y="2909834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B</a:t>
                </a:r>
                <a:endParaRPr lang="ko-KR" altLang="en-US" dirty="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4776A46-3B17-4ADE-BED9-38E7493AA4E3}"/>
                  </a:ext>
                </a:extLst>
              </p:cNvPr>
              <p:cNvSpPr txBox="1"/>
              <p:nvPr/>
            </p:nvSpPr>
            <p:spPr>
              <a:xfrm>
                <a:off x="2764026" y="4868579"/>
                <a:ext cx="319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E2B6010-9F60-4624-BE3F-4777CCF4F16D}"/>
                  </a:ext>
                </a:extLst>
              </p:cNvPr>
              <p:cNvSpPr txBox="1"/>
              <p:nvPr/>
            </p:nvSpPr>
            <p:spPr>
              <a:xfrm>
                <a:off x="3304066" y="6492309"/>
                <a:ext cx="319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2C92607-E47A-4C4A-B891-9C8EB231673C}"/>
                  </a:ext>
                </a:extLst>
              </p:cNvPr>
              <p:cNvSpPr txBox="1"/>
              <p:nvPr/>
            </p:nvSpPr>
            <p:spPr>
              <a:xfrm>
                <a:off x="2963196" y="3481308"/>
                <a:ext cx="319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FAC6A00-95CD-4CF9-A83E-F282C3529623}"/>
                  </a:ext>
                </a:extLst>
              </p:cNvPr>
              <p:cNvSpPr txBox="1"/>
              <p:nvPr/>
            </p:nvSpPr>
            <p:spPr>
              <a:xfrm>
                <a:off x="1957070" y="2984663"/>
                <a:ext cx="5164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R</a:t>
                </a:r>
                <a:r>
                  <a:rPr lang="en-US" altLang="ko-KR" baseline="-25000" dirty="0"/>
                  <a:t>BA</a:t>
                </a:r>
                <a:endParaRPr lang="ko-KR" altLang="en-US" baseline="-25000" dirty="0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29664F-07B4-456A-A01E-F990B376F5B6}"/>
                  </a:ext>
                </a:extLst>
              </p:cNvPr>
              <p:cNvSpPr txBox="1"/>
              <p:nvPr/>
            </p:nvSpPr>
            <p:spPr>
              <a:xfrm>
                <a:off x="2219064" y="5346847"/>
                <a:ext cx="4267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R</a:t>
                </a:r>
                <a:r>
                  <a:rPr lang="en-US" altLang="ko-KR" baseline="-25000" dirty="0"/>
                  <a:t>A</a:t>
                </a:r>
                <a:endParaRPr lang="ko-KR" altLang="en-US" baseline="-25000" dirty="0"/>
              </a:p>
            </p:txBody>
          </p:sp>
        </p:grp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29A9011F-18E7-4419-A7A8-7B0E00C316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7781" y="3603293"/>
              <a:ext cx="1194165" cy="746558"/>
            </a:xfrm>
            <a:prstGeom prst="line">
              <a:avLst/>
            </a:prstGeom>
            <a:solidFill>
              <a:schemeClr val="bg2"/>
            </a:solidFill>
            <a:ln w="28575">
              <a:solidFill>
                <a:srgbClr val="0000FF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8418EED5-4969-41FE-A1D4-CBB4E8FE9162}"/>
                    </a:ext>
                  </a:extLst>
                </p:cNvPr>
                <p:cNvSpPr txBox="1"/>
                <p:nvPr/>
              </p:nvSpPr>
              <p:spPr>
                <a:xfrm>
                  <a:off x="4763793" y="3807200"/>
                  <a:ext cx="5162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8418EED5-4969-41FE-A1D4-CBB4E8FE91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3793" y="3807200"/>
                  <a:ext cx="516232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6A916490-C7DA-47F7-9B3A-C8B8F432891E}"/>
                </a:ext>
              </a:extLst>
            </p:cNvPr>
            <p:cNvCxnSpPr>
              <a:cxnSpLocks/>
            </p:cNvCxnSpPr>
            <p:nvPr/>
          </p:nvCxnSpPr>
          <p:spPr>
            <a:xfrm>
              <a:off x="6008393" y="1406627"/>
              <a:ext cx="2333625" cy="1419226"/>
            </a:xfrm>
            <a:prstGeom prst="line">
              <a:avLst/>
            </a:prstGeom>
            <a:solidFill>
              <a:schemeClr val="bg2"/>
            </a:solidFill>
            <a:ln w="28575">
              <a:solidFill>
                <a:srgbClr val="0000FF"/>
              </a:solidFill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72001EEF-B950-42B8-BCCF-EE936B7D8A82}"/>
                </a:ext>
              </a:extLst>
            </p:cNvPr>
            <p:cNvCxnSpPr>
              <a:cxnSpLocks/>
            </p:cNvCxnSpPr>
            <p:nvPr/>
          </p:nvCxnSpPr>
          <p:spPr>
            <a:xfrm>
              <a:off x="7069506" y="1343903"/>
              <a:ext cx="0" cy="1637729"/>
            </a:xfrm>
            <a:prstGeom prst="line">
              <a:avLst/>
            </a:prstGeom>
            <a:solidFill>
              <a:schemeClr val="bg2"/>
            </a:solidFill>
            <a:ln w="28575">
              <a:solidFill>
                <a:srgbClr val="0000FF"/>
              </a:solidFill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E5CCC614-A452-4962-AEE5-755357E02B80}"/>
                    </a:ext>
                  </a:extLst>
                </p:cNvPr>
                <p:cNvSpPr txBox="1"/>
                <p:nvPr/>
              </p:nvSpPr>
              <p:spPr>
                <a:xfrm>
                  <a:off x="8035056" y="2279163"/>
                  <a:ext cx="724877" cy="3942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m:rPr>
                                <m:lit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E5CCC614-A452-4962-AEE5-755357E02B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5056" y="2279163"/>
                  <a:ext cx="724877" cy="394210"/>
                </a:xfrm>
                <a:prstGeom prst="rect">
                  <a:avLst/>
                </a:prstGeom>
                <a:blipFill>
                  <a:blip r:embed="rId9"/>
                  <a:stretch>
                    <a:fillRect b="-92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D6A915EB-8DBC-413D-9192-3D9E7597CEDD}"/>
                    </a:ext>
                  </a:extLst>
                </p:cNvPr>
                <p:cNvSpPr txBox="1"/>
                <p:nvPr/>
              </p:nvSpPr>
              <p:spPr>
                <a:xfrm>
                  <a:off x="6845307" y="938308"/>
                  <a:ext cx="53213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D6A915EB-8DBC-413D-9192-3D9E7597CE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5307" y="938308"/>
                  <a:ext cx="532133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9333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F8881-DE65-4D63-8370-94906E7C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Circuit analysis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82F62A-F26D-4275-8513-E00B98710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75</a:t>
            </a:fld>
            <a:endParaRPr lang="en-CA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79C5B04-77D8-4ED1-8783-A601387CAE4A}"/>
              </a:ext>
            </a:extLst>
          </p:cNvPr>
          <p:cNvSpPr/>
          <p:nvPr/>
        </p:nvSpPr>
        <p:spPr>
          <a:xfrm>
            <a:off x="0" y="6550407"/>
            <a:ext cx="7670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https://www.mathworks.com/matlabcentral/fileexchange/94730-matrix-methods-of-linear-algebra</a:t>
            </a:r>
          </a:p>
        </p:txBody>
      </p:sp>
      <p:pic>
        <p:nvPicPr>
          <p:cNvPr id="4098" name="Picture 2" descr="C:\Users\keizikang\AppData\Local\Temp\ConnectorClipboard6171979823900818413\image17299570685990.png">
            <a:extLst>
              <a:ext uri="{FF2B5EF4-FFF2-40B4-BE49-F238E27FC236}">
                <a16:creationId xmlns:a16="http://schemas.microsoft.com/office/drawing/2014/main" id="{04AB6047-EADD-4B4A-B495-6585F2928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56" y="1222129"/>
            <a:ext cx="4306887" cy="436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4C598E-1872-482F-9560-5C2C49CE8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112" y="1222129"/>
            <a:ext cx="5563376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041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A818EC-7F1C-43F1-A56E-747EBBD4D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processing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942A5E1-18A7-4A10-878B-419BD3698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76</a:t>
            </a:fld>
            <a:endParaRPr lang="en-CA"/>
          </a:p>
        </p:txBody>
      </p:sp>
      <p:pic>
        <p:nvPicPr>
          <p:cNvPr id="3077" name="Picture 5">
            <a:extLst>
              <a:ext uri="{FF2B5EF4-FFF2-40B4-BE49-F238E27FC236}">
                <a16:creationId xmlns:a16="http://schemas.microsoft.com/office/drawing/2014/main" id="{1C4D4E1E-C142-494C-80F8-54BC1CCBD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56" y="1104901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>
            <a:extLst>
              <a:ext uri="{FF2B5EF4-FFF2-40B4-BE49-F238E27FC236}">
                <a16:creationId xmlns:a16="http://schemas.microsoft.com/office/drawing/2014/main" id="{10B42449-477A-40A5-8DEE-F0DF9114B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263" y="1104901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5" name="Picture 13">
            <a:extLst>
              <a:ext uri="{FF2B5EF4-FFF2-40B4-BE49-F238E27FC236}">
                <a16:creationId xmlns:a16="http://schemas.microsoft.com/office/drawing/2014/main" id="{C395DCF1-61F9-44B0-BB45-AEE88E885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070" y="1104901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9" name="Picture 17">
            <a:extLst>
              <a:ext uri="{FF2B5EF4-FFF2-40B4-BE49-F238E27FC236}">
                <a16:creationId xmlns:a16="http://schemas.microsoft.com/office/drawing/2014/main" id="{00FDD9B6-9249-41E2-89F1-1E643A1FF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877" y="1104901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7" name="Picture 25">
            <a:extLst>
              <a:ext uri="{FF2B5EF4-FFF2-40B4-BE49-F238E27FC236}">
                <a16:creationId xmlns:a16="http://schemas.microsoft.com/office/drawing/2014/main" id="{DD00DBD9-CCC9-4C39-B390-9B490FF67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56" y="3876098"/>
            <a:ext cx="2444750" cy="2447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02" name="Picture 30">
            <a:extLst>
              <a:ext uri="{FF2B5EF4-FFF2-40B4-BE49-F238E27FC236}">
                <a16:creationId xmlns:a16="http://schemas.microsoft.com/office/drawing/2014/main" id="{10828E5B-C0BC-420C-BE0B-175C9CD79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070" y="3876097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04" name="Picture 32">
            <a:extLst>
              <a:ext uri="{FF2B5EF4-FFF2-40B4-BE49-F238E27FC236}">
                <a16:creationId xmlns:a16="http://schemas.microsoft.com/office/drawing/2014/main" id="{9F0466A4-2030-4664-91FE-1288FF039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263" y="3876097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075EC03-6C1C-4CA8-859B-557BE5B562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877" y="3876097"/>
            <a:ext cx="3055938" cy="244475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39AE87D5-762F-41F3-9BE0-C11DDDDCD93C}"/>
              </a:ext>
            </a:extLst>
          </p:cNvPr>
          <p:cNvSpPr/>
          <p:nvPr/>
        </p:nvSpPr>
        <p:spPr>
          <a:xfrm>
            <a:off x="0" y="6550223"/>
            <a:ext cx="36985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https://en.wikipedia.org/wiki/Shadow_mapping</a:t>
            </a:r>
          </a:p>
        </p:txBody>
      </p:sp>
    </p:spTree>
    <p:extLst>
      <p:ext uri="{BB962C8B-B14F-4D97-AF65-F5344CB8AC3E}">
        <p14:creationId xmlns:p14="http://schemas.microsoft.com/office/powerpoint/2010/main" val="19579488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590018-93D1-433A-8F2F-ACB74AFA0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Convolutional Neural Network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F1F623-A813-4ACB-BE08-A7D6FDBFB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77</a:t>
            </a:fld>
            <a:endParaRPr lang="en-CA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67C85D-6CA4-4BBE-BAF0-ADB36448D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56" y="1597025"/>
            <a:ext cx="11433175" cy="35179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D8CFD7B-8571-4777-9A4C-DDA5D9D907B2}"/>
              </a:ext>
            </a:extLst>
          </p:cNvPr>
          <p:cNvSpPr/>
          <p:nvPr/>
        </p:nvSpPr>
        <p:spPr>
          <a:xfrm>
            <a:off x="0" y="6550223"/>
            <a:ext cx="46581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https://en.wikipedia.org/wiki/Convolutional_neural_network</a:t>
            </a:r>
          </a:p>
        </p:txBody>
      </p:sp>
    </p:spTree>
    <p:extLst>
      <p:ext uri="{BB962C8B-B14F-4D97-AF65-F5344CB8AC3E}">
        <p14:creationId xmlns:p14="http://schemas.microsoft.com/office/powerpoint/2010/main" val="38383175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6F3DD-F1E4-41A6-B9EE-D9F03F0A2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programming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1C5C31-1B4D-4929-9560-86E4EE290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78</a:t>
            </a:fld>
            <a:endParaRPr lang="en-CA"/>
          </a:p>
        </p:txBody>
      </p:sp>
      <p:pic>
        <p:nvPicPr>
          <p:cNvPr id="5" name="그림 4">
            <a:hlinkClick r:id="rId2"/>
            <a:extLst>
              <a:ext uri="{FF2B5EF4-FFF2-40B4-BE49-F238E27FC236}">
                <a16:creationId xmlns:a16="http://schemas.microsoft.com/office/drawing/2014/main" id="{D7B6D809-A1A2-4DEE-9649-597755EF8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0" y="1314450"/>
            <a:ext cx="7518400" cy="42291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EA9E0FC-394A-4D33-BDE2-7C3F02215D43}"/>
              </a:ext>
            </a:extLst>
          </p:cNvPr>
          <p:cNvSpPr/>
          <p:nvPr/>
        </p:nvSpPr>
        <p:spPr>
          <a:xfrm>
            <a:off x="0" y="6550223"/>
            <a:ext cx="3964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https://www.youtube.com/watch?v=E72DWgKP_1Y</a:t>
            </a:r>
          </a:p>
        </p:txBody>
      </p:sp>
    </p:spTree>
    <p:extLst>
      <p:ext uri="{BB962C8B-B14F-4D97-AF65-F5344CB8AC3E}">
        <p14:creationId xmlns:p14="http://schemas.microsoft.com/office/powerpoint/2010/main" val="25997928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801B08-9607-42E8-81CA-B2FCE9A5B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Markov chain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75730F7-3333-4706-811A-A83EE99D8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79</a:t>
            </a:fld>
            <a:endParaRPr lang="en-CA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DFC42E-509B-4457-93C8-ECF521780B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290"/>
          <a:stretch/>
        </p:blipFill>
        <p:spPr>
          <a:xfrm>
            <a:off x="290456" y="929404"/>
            <a:ext cx="3100444" cy="298622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A09511D-05EC-48F9-81AA-BA4F89502730}"/>
              </a:ext>
            </a:extLst>
          </p:cNvPr>
          <p:cNvSpPr/>
          <p:nvPr/>
        </p:nvSpPr>
        <p:spPr>
          <a:xfrm>
            <a:off x="0" y="6550223"/>
            <a:ext cx="43412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프로그래머를 위한 강화학습</a:t>
            </a:r>
            <a:r>
              <a:rPr lang="en-US" altLang="ko-KR" sz="1400" dirty="0"/>
              <a:t>, </a:t>
            </a:r>
            <a:r>
              <a:rPr lang="ko-KR" altLang="en-US" sz="1400" dirty="0"/>
              <a:t>멀티코어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프리렉</a:t>
            </a:r>
            <a:r>
              <a:rPr lang="en-US" altLang="ko-KR" sz="1400" dirty="0"/>
              <a:t>, 2021.</a:t>
            </a:r>
            <a:endParaRPr lang="ko-KR" altLang="en-US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BD474F-5DEB-489F-96A1-D7B5965CD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1" y="929404"/>
            <a:ext cx="7567573" cy="542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479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66DD65-7D8F-42C5-92E1-F6A52243A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Vector space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B741B3-6944-4FA7-B6B3-10DACFA2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8</a:t>
            </a:fld>
            <a:endParaRPr lang="en-CA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020748-0B97-40E5-949F-B87916F81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204" y="1145828"/>
            <a:ext cx="9259592" cy="49727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92481A8-6B20-4FFE-9EC5-AAF0F4064B80}"/>
              </a:ext>
            </a:extLst>
          </p:cNvPr>
          <p:cNvSpPr/>
          <p:nvPr/>
        </p:nvSpPr>
        <p:spPr>
          <a:xfrm>
            <a:off x="0" y="6550223"/>
            <a:ext cx="33712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https://en.wikipedia.org/wiki/Vector_space</a:t>
            </a:r>
          </a:p>
        </p:txBody>
      </p:sp>
    </p:spTree>
    <p:extLst>
      <p:ext uri="{BB962C8B-B14F-4D97-AF65-F5344CB8AC3E}">
        <p14:creationId xmlns:p14="http://schemas.microsoft.com/office/powerpoint/2010/main" val="239657353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2B842A-127E-4EEE-B737-14B7C8D2B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Online sources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2C4754-4A6E-4D63-B129-68CC8CAE5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80</a:t>
            </a:fld>
            <a:endParaRPr lang="en-CA"/>
          </a:p>
        </p:txBody>
      </p:sp>
      <p:pic>
        <p:nvPicPr>
          <p:cNvPr id="7" name="그림 6">
            <a:hlinkClick r:id="rId2"/>
            <a:extLst>
              <a:ext uri="{FF2B5EF4-FFF2-40B4-BE49-F238E27FC236}">
                <a16:creationId xmlns:a16="http://schemas.microsoft.com/office/drawing/2014/main" id="{F8455AB5-2FC7-45AA-8F5A-E72A310CA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43" y="948325"/>
            <a:ext cx="7591425" cy="2495550"/>
          </a:xfrm>
          <a:prstGeom prst="rect">
            <a:avLst/>
          </a:prstGeom>
        </p:spPr>
      </p:pic>
      <p:pic>
        <p:nvPicPr>
          <p:cNvPr id="8" name="그림 7">
            <a:hlinkClick r:id="rId4"/>
            <a:extLst>
              <a:ext uri="{FF2B5EF4-FFF2-40B4-BE49-F238E27FC236}">
                <a16:creationId xmlns:a16="http://schemas.microsoft.com/office/drawing/2014/main" id="{DFB2AED4-B652-48A9-BF99-8F28ABE59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456" y="3757568"/>
            <a:ext cx="7266082" cy="979532"/>
          </a:xfrm>
          <a:prstGeom prst="rect">
            <a:avLst/>
          </a:prstGeom>
        </p:spPr>
      </p:pic>
      <p:pic>
        <p:nvPicPr>
          <p:cNvPr id="9" name="그림 8">
            <a:hlinkClick r:id="rId6"/>
            <a:extLst>
              <a:ext uri="{FF2B5EF4-FFF2-40B4-BE49-F238E27FC236}">
                <a16:creationId xmlns:a16="http://schemas.microsoft.com/office/drawing/2014/main" id="{C9C7B0B7-CA16-4303-94B3-9904A1E25C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456" y="4868888"/>
            <a:ext cx="7611537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44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6B289E3-BFA9-416A-9E01-AEA8F43C30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3. Visualization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8887883-2D32-4B0C-8829-20E8BBC681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2290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6B289E3-BFA9-416A-9E01-AEA8F43C30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3.1 2D plot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8887883-2D32-4B0C-8829-20E8BBC681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0820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1D3A99-6188-43CA-9A63-239CC7247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2-D graph is a collection of line segments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EB9D60-4611-4739-92E3-647A6D330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83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1A94AB-4B18-4E7C-A6DD-6B449EDB9E06}"/>
              </a:ext>
            </a:extLst>
          </p:cNvPr>
          <p:cNvSpPr txBox="1"/>
          <p:nvPr/>
        </p:nvSpPr>
        <p:spPr>
          <a:xfrm>
            <a:off x="290456" y="1396448"/>
            <a:ext cx="4680000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20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x = [0, 1, 2, 3];</a:t>
            </a:r>
          </a:p>
          <a:p>
            <a:r>
              <a:rPr lang="en-CA" sz="20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y = [0, 1, 4, 9];</a:t>
            </a:r>
          </a:p>
          <a:p>
            <a:r>
              <a:rPr lang="en-CA" sz="20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CA" sz="20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plot(x, y)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A7FAF1-AE4E-48B5-AE9E-A4FC117D6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075" y="1396448"/>
            <a:ext cx="535305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819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79CD05-B138-4A57-8FFE-067CC208E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Lots of line segments </a:t>
            </a:r>
            <a:r>
              <a:rPr lang="ko-KR" altLang="en-US" dirty="0"/>
              <a:t>≒</a:t>
            </a:r>
            <a:r>
              <a:rPr lang="en-US" altLang="ko-KR" dirty="0"/>
              <a:t> a smooth curve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619DEC7-8E27-4864-BCF3-582F942EE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84</a:t>
            </a:fld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C01FEC-1F4A-4922-BB84-6EFFC40AD78D}"/>
              </a:ext>
            </a:extLst>
          </p:cNvPr>
          <p:cNvSpPr txBox="1"/>
          <p:nvPr/>
        </p:nvSpPr>
        <p:spPr>
          <a:xfrm>
            <a:off x="290456" y="1401326"/>
            <a:ext cx="4680000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20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x = </a:t>
            </a:r>
            <a:r>
              <a:rPr lang="en-CA" sz="2000" b="0" i="0" u="none" strike="noStrike" baseline="0" dirty="0" err="1">
                <a:solidFill>
                  <a:srgbClr val="000000"/>
                </a:solidFill>
                <a:latin typeface="Consolas" panose="020B0609020204030204" pitchFamily="49" charset="0"/>
              </a:rPr>
              <a:t>linspace</a:t>
            </a:r>
            <a:r>
              <a:rPr lang="en-CA" sz="20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(0, 1);</a:t>
            </a:r>
          </a:p>
          <a:p>
            <a:r>
              <a:rPr lang="en-CA" sz="20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y = x.^2;</a:t>
            </a:r>
          </a:p>
          <a:p>
            <a:r>
              <a:rPr lang="en-CA" sz="20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CA" sz="20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plot(x, y)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4BB015-A6F0-4F63-8569-EFFC9C1AB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075" y="1401326"/>
            <a:ext cx="535305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1923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0FA017-A5E6-49BF-94D1-91B2306E1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Drawing multiple lines on an </a:t>
            </a:r>
            <a:r>
              <a:rPr lang="en-US" altLang="ko-KR" i="1" dirty="0"/>
              <a:t>axes</a:t>
            </a:r>
            <a:endParaRPr lang="ko-KR" altLang="en-US" i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58C9DEA-B4C2-44F9-8F94-631E55395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85</a:t>
            </a:fld>
            <a:endParaRPr lang="en-CA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ED6B4-9F60-4DF5-9C2E-78AAF705C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075" y="1396107"/>
            <a:ext cx="5353050" cy="48196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2899F1-2425-4846-B2C5-DC4585203B8D}"/>
              </a:ext>
            </a:extLst>
          </p:cNvPr>
          <p:cNvSpPr/>
          <p:nvPr/>
        </p:nvSpPr>
        <p:spPr>
          <a:xfrm>
            <a:off x="290455" y="1396107"/>
            <a:ext cx="4680000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linspace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(0, 1);</a:t>
            </a:r>
          </a:p>
          <a:p>
            <a:endParaRPr lang="en-US" altLang="ko-KR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figure, hold on,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plot(x, x.^1)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plot(x, x.^2)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plot(x, x.^3)</a:t>
            </a:r>
          </a:p>
        </p:txBody>
      </p:sp>
    </p:spTree>
    <p:extLst>
      <p:ext uri="{BB962C8B-B14F-4D97-AF65-F5344CB8AC3E}">
        <p14:creationId xmlns:p14="http://schemas.microsoft.com/office/powerpoint/2010/main" val="29407949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0426AD-083C-4D2B-B51B-5E38690FD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 specifier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11780A2-6CC0-42A0-92D8-EBE7A4D05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86</a:t>
            </a:fld>
            <a:endParaRPr lang="en-CA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04E9B3-F18A-4FAC-8ABF-676E76B4E016}"/>
              </a:ext>
            </a:extLst>
          </p:cNvPr>
          <p:cNvSpPr/>
          <p:nvPr/>
        </p:nvSpPr>
        <p:spPr>
          <a:xfrm>
            <a:off x="290456" y="1396107"/>
            <a:ext cx="4680000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Consolas" panose="020B0609020204030204" pitchFamily="49" charset="0"/>
              </a:rPr>
              <a:t>x = </a:t>
            </a:r>
            <a:r>
              <a:rPr lang="en-US" altLang="ko-KR" sz="2000" dirty="0" err="1">
                <a:latin typeface="Consolas" panose="020B0609020204030204" pitchFamily="49" charset="0"/>
              </a:rPr>
              <a:t>linspace</a:t>
            </a:r>
            <a:r>
              <a:rPr lang="en-US" altLang="ko-KR" sz="2000" dirty="0">
                <a:latin typeface="Consolas" panose="020B0609020204030204" pitchFamily="49" charset="0"/>
              </a:rPr>
              <a:t>(0, 1);</a:t>
            </a:r>
          </a:p>
          <a:p>
            <a:endParaRPr lang="en-US" altLang="ko-KR" sz="2000" dirty="0">
              <a:latin typeface="Consolas" panose="020B0609020204030204" pitchFamily="49" charset="0"/>
            </a:endParaRPr>
          </a:p>
          <a:p>
            <a:r>
              <a:rPr lang="en-US" altLang="ko-KR" sz="2000" dirty="0">
                <a:latin typeface="Consolas" panose="020B0609020204030204" pitchFamily="49" charset="0"/>
              </a:rPr>
              <a:t>figure, hold </a:t>
            </a:r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on</a:t>
            </a:r>
            <a:r>
              <a:rPr lang="en-US" altLang="ko-KR" sz="2000" dirty="0"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plot(x, x.^1, </a:t>
            </a:r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'r*-'</a:t>
            </a:r>
            <a:r>
              <a:rPr lang="en-US" altLang="ko-KR" sz="20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plot(x, x.^2, </a:t>
            </a:r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2000" dirty="0" err="1">
                <a:solidFill>
                  <a:srgbClr val="A020F0"/>
                </a:solidFill>
                <a:latin typeface="Consolas" panose="020B0609020204030204" pitchFamily="49" charset="0"/>
              </a:rPr>
              <a:t>gs</a:t>
            </a:r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:'</a:t>
            </a:r>
            <a:r>
              <a:rPr lang="en-US" altLang="ko-KR" sz="20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plot(x, x.^3, </a:t>
            </a:r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'b^-.'</a:t>
            </a:r>
            <a:r>
              <a:rPr lang="en-US" altLang="ko-KR" sz="2000" dirty="0"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0E42EF-6F88-4495-87BC-9F4C2207A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075" y="1396107"/>
            <a:ext cx="535305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2039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D137C1-6190-4E8B-B51F-8030B2D3A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Linewidth, </a:t>
            </a:r>
            <a:r>
              <a:rPr lang="en-US" altLang="ko-KR" dirty="0" err="1"/>
              <a:t>MarkerSize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E4D86F-1B96-416D-8735-AD39BB295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87</a:t>
            </a:fld>
            <a:endParaRPr lang="en-CA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0A80B45-403F-4292-AE19-7A46893AB676}"/>
              </a:ext>
            </a:extLst>
          </p:cNvPr>
          <p:cNvSpPr/>
          <p:nvPr/>
        </p:nvSpPr>
        <p:spPr>
          <a:xfrm>
            <a:off x="290456" y="1396107"/>
            <a:ext cx="4680000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Consolas" panose="020B0609020204030204" pitchFamily="49" charset="0"/>
              </a:rPr>
              <a:t>x = </a:t>
            </a:r>
            <a:r>
              <a:rPr lang="en-US" altLang="ko-KR" sz="2000" dirty="0" err="1">
                <a:latin typeface="Consolas" panose="020B0609020204030204" pitchFamily="49" charset="0"/>
              </a:rPr>
              <a:t>linspace</a:t>
            </a:r>
            <a:r>
              <a:rPr lang="en-US" altLang="ko-KR" sz="2000" dirty="0">
                <a:latin typeface="Consolas" panose="020B0609020204030204" pitchFamily="49" charset="0"/>
              </a:rPr>
              <a:t>(0, 1, 11);</a:t>
            </a:r>
          </a:p>
          <a:p>
            <a:endParaRPr lang="en-US" altLang="ko-KR" sz="2000" dirty="0">
              <a:latin typeface="Consolas" panose="020B0609020204030204" pitchFamily="49" charset="0"/>
            </a:endParaRPr>
          </a:p>
          <a:p>
            <a:r>
              <a:rPr lang="en-US" altLang="ko-KR" sz="2000" dirty="0">
                <a:latin typeface="Consolas" panose="020B0609020204030204" pitchFamily="49" charset="0"/>
              </a:rPr>
              <a:t>figure, hold </a:t>
            </a:r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on</a:t>
            </a:r>
            <a:r>
              <a:rPr lang="en-US" altLang="ko-KR" sz="2000" dirty="0"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plot(x, x.^1, </a:t>
            </a:r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'r*-'</a:t>
            </a:r>
            <a:r>
              <a:rPr lang="en-US" altLang="ko-KR" sz="2000" dirty="0">
                <a:latin typeface="Consolas" panose="020B0609020204030204" pitchFamily="49" charset="0"/>
              </a:rPr>
              <a:t>, </a:t>
            </a:r>
            <a:r>
              <a:rPr lang="en-US" altLang="ko-KR" sz="2000" dirty="0">
                <a:solidFill>
                  <a:srgbClr val="0000FF"/>
                </a:solidFill>
                <a:latin typeface="Consolas" panose="020B0609020204030204" pitchFamily="49" charset="0"/>
              </a:rPr>
              <a:t>...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r>
              <a:rPr lang="en-US" altLang="ko-KR" sz="2000" dirty="0">
                <a:latin typeface="Consolas" panose="020B0609020204030204" pitchFamily="49" charset="0"/>
              </a:rPr>
              <a:t>    </a:t>
            </a:r>
            <a:r>
              <a:rPr lang="en-US" altLang="ko-KR" sz="2000" dirty="0" err="1">
                <a:latin typeface="Consolas" panose="020B0609020204030204" pitchFamily="49" charset="0"/>
              </a:rPr>
              <a:t>LineWidth</a:t>
            </a:r>
            <a:r>
              <a:rPr lang="en-US" altLang="ko-KR" sz="2000" dirty="0">
                <a:latin typeface="Consolas" panose="020B0609020204030204" pitchFamily="49" charset="0"/>
              </a:rPr>
              <a:t>=3, </a:t>
            </a:r>
            <a:r>
              <a:rPr lang="en-US" altLang="ko-KR" sz="2000" dirty="0">
                <a:solidFill>
                  <a:srgbClr val="0000FF"/>
                </a:solidFill>
                <a:latin typeface="Consolas" panose="020B0609020204030204" pitchFamily="49" charset="0"/>
              </a:rPr>
              <a:t>...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r>
              <a:rPr lang="en-US" altLang="ko-KR" sz="2000" dirty="0">
                <a:latin typeface="Consolas" panose="020B0609020204030204" pitchFamily="49" charset="0"/>
              </a:rPr>
              <a:t>    </a:t>
            </a:r>
            <a:r>
              <a:rPr lang="en-US" altLang="ko-KR" sz="2000" dirty="0" err="1">
                <a:latin typeface="Consolas" panose="020B0609020204030204" pitchFamily="49" charset="0"/>
              </a:rPr>
              <a:t>MarkerSize</a:t>
            </a:r>
            <a:r>
              <a:rPr lang="en-US" altLang="ko-KR" sz="2000" dirty="0">
                <a:latin typeface="Consolas" panose="020B0609020204030204" pitchFamily="49" charset="0"/>
              </a:rPr>
              <a:t>=5)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plot(x, x.^2, </a:t>
            </a:r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2000" dirty="0" err="1">
                <a:solidFill>
                  <a:srgbClr val="A020F0"/>
                </a:solidFill>
                <a:latin typeface="Consolas" panose="020B0609020204030204" pitchFamily="49" charset="0"/>
              </a:rPr>
              <a:t>gs</a:t>
            </a:r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:'</a:t>
            </a:r>
            <a:r>
              <a:rPr lang="en-US" altLang="ko-KR" sz="2000" dirty="0">
                <a:latin typeface="Consolas" panose="020B0609020204030204" pitchFamily="49" charset="0"/>
              </a:rPr>
              <a:t>, </a:t>
            </a:r>
            <a:r>
              <a:rPr lang="en-US" altLang="ko-KR" sz="2000" dirty="0">
                <a:solidFill>
                  <a:srgbClr val="0000FF"/>
                </a:solidFill>
                <a:latin typeface="Consolas" panose="020B0609020204030204" pitchFamily="49" charset="0"/>
              </a:rPr>
              <a:t>...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r>
              <a:rPr lang="en-US" altLang="ko-KR" sz="2000" dirty="0">
                <a:latin typeface="Consolas" panose="020B0609020204030204" pitchFamily="49" charset="0"/>
              </a:rPr>
              <a:t>    </a:t>
            </a:r>
            <a:r>
              <a:rPr lang="en-US" altLang="ko-KR" sz="2000" dirty="0" err="1">
                <a:latin typeface="Consolas" panose="020B0609020204030204" pitchFamily="49" charset="0"/>
              </a:rPr>
              <a:t>MarkerSize</a:t>
            </a:r>
            <a:r>
              <a:rPr lang="en-US" altLang="ko-KR" sz="2000" dirty="0">
                <a:latin typeface="Consolas" panose="020B0609020204030204" pitchFamily="49" charset="0"/>
              </a:rPr>
              <a:t>=10)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plot(x, x.^3, </a:t>
            </a:r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'b^-.'</a:t>
            </a:r>
            <a:r>
              <a:rPr lang="en-US" altLang="ko-KR" sz="2000" dirty="0"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810896-2AC8-46EC-A5DE-E5017BAD4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075" y="1396107"/>
            <a:ext cx="535305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4986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0B8A53-37EF-4180-A5F0-5E64BCC06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xlabel</a:t>
            </a:r>
            <a:r>
              <a:rPr lang="en-US" altLang="ko-KR" dirty="0"/>
              <a:t>, </a:t>
            </a:r>
            <a:r>
              <a:rPr lang="en-US" altLang="ko-KR" dirty="0" err="1"/>
              <a:t>ylabel</a:t>
            </a:r>
            <a:r>
              <a:rPr lang="en-US" altLang="ko-KR" dirty="0"/>
              <a:t>, title, legend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5000540-57D9-4C74-891E-6B76F6818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88</a:t>
            </a:fld>
            <a:endParaRPr lang="en-CA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59EC359-F44D-4376-A162-A14D6E15A6C9}"/>
              </a:ext>
            </a:extLst>
          </p:cNvPr>
          <p:cNvSpPr/>
          <p:nvPr/>
        </p:nvSpPr>
        <p:spPr>
          <a:xfrm>
            <a:off x="290456" y="1396107"/>
            <a:ext cx="4680000" cy="40934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Consolas" panose="020B0609020204030204" pitchFamily="49" charset="0"/>
              </a:rPr>
              <a:t>x = </a:t>
            </a:r>
            <a:r>
              <a:rPr lang="en-US" altLang="ko-KR" sz="2000" dirty="0" err="1">
                <a:latin typeface="Consolas" panose="020B0609020204030204" pitchFamily="49" charset="0"/>
              </a:rPr>
              <a:t>linspace</a:t>
            </a:r>
            <a:r>
              <a:rPr lang="en-US" altLang="ko-KR" sz="2000" dirty="0">
                <a:latin typeface="Consolas" panose="020B0609020204030204" pitchFamily="49" charset="0"/>
              </a:rPr>
              <a:t>(0, 1, 11);</a:t>
            </a:r>
          </a:p>
          <a:p>
            <a:endParaRPr lang="en-US" altLang="ko-KR" sz="2000" dirty="0">
              <a:latin typeface="Consolas" panose="020B0609020204030204" pitchFamily="49" charset="0"/>
            </a:endParaRPr>
          </a:p>
          <a:p>
            <a:r>
              <a:rPr lang="en-US" altLang="ko-KR" sz="2000" dirty="0">
                <a:latin typeface="Consolas" panose="020B0609020204030204" pitchFamily="49" charset="0"/>
              </a:rPr>
              <a:t>figure, hold </a:t>
            </a:r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on</a:t>
            </a:r>
            <a:r>
              <a:rPr lang="en-US" altLang="ko-KR" sz="2000" dirty="0"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plot(x, x.^1, </a:t>
            </a:r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'r*-'</a:t>
            </a:r>
            <a:r>
              <a:rPr lang="en-US" altLang="ko-KR" sz="20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plot(x, x.^2, </a:t>
            </a:r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2000" dirty="0" err="1">
                <a:solidFill>
                  <a:srgbClr val="A020F0"/>
                </a:solidFill>
                <a:latin typeface="Consolas" panose="020B0609020204030204" pitchFamily="49" charset="0"/>
              </a:rPr>
              <a:t>gs</a:t>
            </a:r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:'</a:t>
            </a:r>
            <a:r>
              <a:rPr lang="en-US" altLang="ko-KR" sz="20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plot(x, x.^3, </a:t>
            </a:r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'b^-.'</a:t>
            </a:r>
            <a:r>
              <a:rPr lang="en-US" altLang="ko-KR" sz="2000" dirty="0">
                <a:latin typeface="Consolas" panose="020B0609020204030204" pitchFamily="49" charset="0"/>
              </a:rPr>
              <a:t>)</a:t>
            </a:r>
          </a:p>
          <a:p>
            <a:endParaRPr lang="en-US" altLang="ko-KR" sz="2000" dirty="0">
              <a:latin typeface="Consolas" panose="020B0609020204030204" pitchFamily="49" charset="0"/>
            </a:endParaRPr>
          </a:p>
          <a:p>
            <a:r>
              <a:rPr lang="en-US" altLang="ko-KR" sz="2000" dirty="0" err="1">
                <a:latin typeface="Consolas" panose="020B0609020204030204" pitchFamily="49" charset="0"/>
              </a:rPr>
              <a:t>xlabel</a:t>
            </a:r>
            <a:r>
              <a:rPr lang="en-US" altLang="ko-KR" sz="2000" dirty="0">
                <a:latin typeface="Consolas" panose="020B0609020204030204" pitchFamily="49" charset="0"/>
              </a:rPr>
              <a:t>(</a:t>
            </a:r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'input'</a:t>
            </a:r>
            <a:r>
              <a:rPr lang="en-US" altLang="ko-KR" sz="20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dirty="0" err="1">
                <a:latin typeface="Consolas" panose="020B0609020204030204" pitchFamily="49" charset="0"/>
              </a:rPr>
              <a:t>ylabel</a:t>
            </a:r>
            <a:r>
              <a:rPr lang="en-US" altLang="ko-KR" sz="2000" dirty="0">
                <a:latin typeface="Consolas" panose="020B0609020204030204" pitchFamily="49" charset="0"/>
              </a:rPr>
              <a:t>(</a:t>
            </a:r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'output'</a:t>
            </a:r>
            <a:r>
              <a:rPr lang="en-US" altLang="ko-KR" sz="20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title(</a:t>
            </a:r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'polynomials'</a:t>
            </a:r>
            <a:r>
              <a:rPr lang="en-US" altLang="ko-KR" sz="20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legend(</a:t>
            </a:r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'linear'</a:t>
            </a:r>
            <a:r>
              <a:rPr lang="en-US" altLang="ko-KR" sz="2000" dirty="0">
                <a:latin typeface="Consolas" panose="020B0609020204030204" pitchFamily="49" charset="0"/>
              </a:rPr>
              <a:t>, </a:t>
            </a:r>
            <a:r>
              <a:rPr lang="en-US" altLang="ko-KR" sz="2000" dirty="0">
                <a:solidFill>
                  <a:srgbClr val="0000FF"/>
                </a:solidFill>
                <a:latin typeface="Consolas" panose="020B0609020204030204" pitchFamily="49" charset="0"/>
              </a:rPr>
              <a:t>...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       'quadratic'</a:t>
            </a:r>
            <a:r>
              <a:rPr lang="en-US" altLang="ko-KR" sz="2000" dirty="0">
                <a:latin typeface="Consolas" panose="020B0609020204030204" pitchFamily="49" charset="0"/>
              </a:rPr>
              <a:t>, </a:t>
            </a:r>
            <a:r>
              <a:rPr lang="en-US" altLang="ko-KR" sz="2000" dirty="0">
                <a:solidFill>
                  <a:srgbClr val="0000FF"/>
                </a:solidFill>
                <a:latin typeface="Consolas" panose="020B0609020204030204" pitchFamily="49" charset="0"/>
              </a:rPr>
              <a:t>...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       'cubic'</a:t>
            </a:r>
            <a:r>
              <a:rPr lang="en-US" altLang="ko-KR" sz="2000" dirty="0"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9E9A69-6D5C-43B1-97C9-7EEF24B72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075" y="1396107"/>
            <a:ext cx="535305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4177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98C5CF-13E2-4825-8E5A-2B6F43D29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axis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AC5BDD-9919-4E5A-8A9E-29D611886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89</a:t>
            </a:fld>
            <a:endParaRPr lang="en-CA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6476AE-4C53-48B5-B41E-C1462F4F8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075" y="1396107"/>
            <a:ext cx="5353050" cy="48196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75F52E5-6BE2-4518-9667-33943CA769BE}"/>
              </a:ext>
            </a:extLst>
          </p:cNvPr>
          <p:cNvSpPr/>
          <p:nvPr/>
        </p:nvSpPr>
        <p:spPr>
          <a:xfrm>
            <a:off x="290456" y="1396107"/>
            <a:ext cx="4680000" cy="40934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Consolas" panose="020B0609020204030204" pitchFamily="49" charset="0"/>
              </a:rPr>
              <a:t>x = </a:t>
            </a:r>
            <a:r>
              <a:rPr lang="en-US" altLang="ko-KR" sz="2000" dirty="0" err="1">
                <a:latin typeface="Consolas" panose="020B0609020204030204" pitchFamily="49" charset="0"/>
              </a:rPr>
              <a:t>linspace</a:t>
            </a:r>
            <a:r>
              <a:rPr lang="en-US" altLang="ko-KR" sz="2000" dirty="0">
                <a:latin typeface="Consolas" panose="020B0609020204030204" pitchFamily="49" charset="0"/>
              </a:rPr>
              <a:t>(-2, 2, 21);</a:t>
            </a:r>
          </a:p>
          <a:p>
            <a:endParaRPr lang="en-US" altLang="ko-KR" sz="2000" dirty="0">
              <a:latin typeface="Consolas" panose="020B0609020204030204" pitchFamily="49" charset="0"/>
            </a:endParaRPr>
          </a:p>
          <a:p>
            <a:r>
              <a:rPr lang="en-US" altLang="ko-KR" sz="2000" dirty="0">
                <a:latin typeface="Consolas" panose="020B0609020204030204" pitchFamily="49" charset="0"/>
              </a:rPr>
              <a:t>figure, hold </a:t>
            </a:r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on</a:t>
            </a:r>
            <a:r>
              <a:rPr lang="en-US" altLang="ko-KR" sz="2000" dirty="0"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plot(x, x.^1, </a:t>
            </a:r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'r*-'</a:t>
            </a:r>
            <a:r>
              <a:rPr lang="en-US" altLang="ko-KR" sz="20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plot(x, x.^2, </a:t>
            </a:r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2000" dirty="0" err="1">
                <a:solidFill>
                  <a:srgbClr val="A020F0"/>
                </a:solidFill>
                <a:latin typeface="Consolas" panose="020B0609020204030204" pitchFamily="49" charset="0"/>
              </a:rPr>
              <a:t>gs</a:t>
            </a:r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:'</a:t>
            </a:r>
            <a:r>
              <a:rPr lang="en-US" altLang="ko-KR" sz="20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plot(x, x.^3, </a:t>
            </a:r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'b^-.'</a:t>
            </a:r>
            <a:r>
              <a:rPr lang="en-US" altLang="ko-KR" sz="2000" dirty="0">
                <a:latin typeface="Consolas" panose="020B0609020204030204" pitchFamily="49" charset="0"/>
              </a:rPr>
              <a:t>)</a:t>
            </a:r>
          </a:p>
          <a:p>
            <a:endParaRPr lang="en-US" altLang="ko-KR" sz="2000" dirty="0">
              <a:latin typeface="Consolas" panose="020B0609020204030204" pitchFamily="49" charset="0"/>
            </a:endParaRPr>
          </a:p>
          <a:p>
            <a:r>
              <a:rPr lang="en-US" altLang="ko-KR" sz="2000" dirty="0">
                <a:latin typeface="Consolas" panose="020B0609020204030204" pitchFamily="49" charset="0"/>
              </a:rPr>
              <a:t>legend(</a:t>
            </a:r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'linear'</a:t>
            </a:r>
            <a:r>
              <a:rPr lang="en-US" altLang="ko-KR" sz="2000" dirty="0">
                <a:latin typeface="Consolas" panose="020B0609020204030204" pitchFamily="49" charset="0"/>
              </a:rPr>
              <a:t>, </a:t>
            </a:r>
            <a:r>
              <a:rPr lang="en-US" altLang="ko-KR" sz="2000" dirty="0">
                <a:solidFill>
                  <a:srgbClr val="0000FF"/>
                </a:solidFill>
                <a:latin typeface="Consolas" panose="020B0609020204030204" pitchFamily="49" charset="0"/>
              </a:rPr>
              <a:t>...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       'quadratic'</a:t>
            </a:r>
            <a:r>
              <a:rPr lang="en-US" altLang="ko-KR" sz="2000" dirty="0">
                <a:latin typeface="Consolas" panose="020B0609020204030204" pitchFamily="49" charset="0"/>
              </a:rPr>
              <a:t>, </a:t>
            </a:r>
            <a:r>
              <a:rPr lang="en-US" altLang="ko-KR" sz="2000" dirty="0">
                <a:solidFill>
                  <a:srgbClr val="0000FF"/>
                </a:solidFill>
                <a:latin typeface="Consolas" panose="020B0609020204030204" pitchFamily="49" charset="0"/>
              </a:rPr>
              <a:t>...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       'cubic'</a:t>
            </a:r>
            <a:r>
              <a:rPr lang="en-US" altLang="ko-KR" sz="2000" dirty="0">
                <a:latin typeface="Consolas" panose="020B0609020204030204" pitchFamily="49" charset="0"/>
              </a:rPr>
              <a:t>)</a:t>
            </a:r>
          </a:p>
          <a:p>
            <a:endParaRPr lang="en-US" altLang="ko-KR" sz="2000" dirty="0">
              <a:latin typeface="Consolas" panose="020B0609020204030204" pitchFamily="49" charset="0"/>
            </a:endParaRPr>
          </a:p>
          <a:p>
            <a:r>
              <a:rPr lang="en-US" altLang="ko-KR" sz="2000" dirty="0" err="1">
                <a:latin typeface="Consolas" panose="020B0609020204030204" pitchFamily="49" charset="0"/>
              </a:rPr>
              <a:t>xlim</a:t>
            </a:r>
            <a:r>
              <a:rPr lang="en-US" altLang="ko-KR" sz="2000" dirty="0">
                <a:latin typeface="Consolas" panose="020B0609020204030204" pitchFamily="49" charset="0"/>
              </a:rPr>
              <a:t>([-3, 3])</a:t>
            </a:r>
          </a:p>
          <a:p>
            <a:r>
              <a:rPr lang="en-US" altLang="ko-KR" sz="2000" dirty="0" err="1">
                <a:latin typeface="Consolas" panose="020B0609020204030204" pitchFamily="49" charset="0"/>
              </a:rPr>
              <a:t>ylim</a:t>
            </a:r>
            <a:r>
              <a:rPr lang="en-US" altLang="ko-KR" sz="2000" dirty="0">
                <a:latin typeface="Consolas" panose="020B0609020204030204" pitchFamily="49" charset="0"/>
              </a:rPr>
              <a:t>([-10, 10])</a:t>
            </a:r>
          </a:p>
        </p:txBody>
      </p:sp>
    </p:spTree>
    <p:extLst>
      <p:ext uri="{BB962C8B-B14F-4D97-AF65-F5344CB8AC3E}">
        <p14:creationId xmlns:p14="http://schemas.microsoft.com/office/powerpoint/2010/main" val="3294058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F8443D-FB9C-4F1D-A89D-87DAFD927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Examples of vector spaces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BBB926C0-023B-4EB3-8377-429A3298A6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ko-KR" sz="3600" dirty="0"/>
              </a:p>
              <a:p>
                <a:pPr lvl="1"/>
                <a:r>
                  <a:rPr lang="en-US" altLang="ko-KR" sz="3200" dirty="0"/>
                  <a:t>Row vector / column vector</a:t>
                </a:r>
              </a:p>
              <a:p>
                <a:r>
                  <a:rPr lang="en-US" altLang="ko-KR" sz="3600" dirty="0"/>
                  <a:t>A set of all functions from </a:t>
                </a:r>
                <a14:m>
                  <m:oMath xmlns:m="http://schemas.openxmlformats.org/officeDocument/2006/math">
                    <m:r>
                      <a:rPr lang="en-US" altLang="ko-KR" sz="3600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ko-KR" altLang="en-US" sz="3600" dirty="0"/>
                  <a:t> </a:t>
                </a:r>
                <a:r>
                  <a:rPr lang="en-US" altLang="ko-KR" sz="3600" dirty="0"/>
                  <a:t>to </a:t>
                </a:r>
                <a14:m>
                  <m:oMath xmlns:m="http://schemas.openxmlformats.org/officeDocument/2006/math">
                    <m:r>
                      <a:rPr lang="en-US" altLang="ko-KR" sz="3600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altLang="ko-KR" sz="3600" dirty="0"/>
              </a:p>
              <a:p>
                <a:r>
                  <a:rPr lang="en-US" altLang="ko-KR" sz="3600" dirty="0"/>
                  <a:t>A set of all polynomials</a:t>
                </a:r>
              </a:p>
              <a:p>
                <a:r>
                  <a:rPr lang="en-US" altLang="ko-KR" sz="3600" dirty="0"/>
                  <a:t>A set of all </a:t>
                </a:r>
                <a14:m>
                  <m:oMath xmlns:m="http://schemas.openxmlformats.org/officeDocument/2006/math">
                    <m:r>
                      <a:rPr lang="en-US" altLang="ko-KR" sz="36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sz="3600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sz="36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sz="3600" dirty="0"/>
                  <a:t> matrices</a:t>
                </a:r>
              </a:p>
              <a:p>
                <a:endParaRPr lang="ko-KR" altLang="en-US" sz="3600" dirty="0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BBB926C0-023B-4EB3-8377-429A3298A6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9DF282C-0982-4363-8EF6-496657A1E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83863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D461B6-E28F-49EF-834D-49EB13173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fplot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4032216-97C0-4FF4-9208-AC556C347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90</a:t>
            </a:fld>
            <a:endParaRPr lang="en-CA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D686413-6FBB-41EB-9301-133AA343A53E}"/>
              </a:ext>
            </a:extLst>
          </p:cNvPr>
          <p:cNvSpPr/>
          <p:nvPr/>
        </p:nvSpPr>
        <p:spPr>
          <a:xfrm>
            <a:off x="290456" y="1396107"/>
            <a:ext cx="4680000" cy="2554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ES" altLang="ko-KR" sz="2000" dirty="0">
                <a:latin typeface="Consolas" panose="020B0609020204030204" pitchFamily="49" charset="0"/>
              </a:rPr>
              <a:t>figure, hold </a:t>
            </a:r>
            <a:r>
              <a:rPr lang="es-E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on</a:t>
            </a:r>
            <a:r>
              <a:rPr lang="es-ES" altLang="ko-KR" sz="2000" dirty="0">
                <a:latin typeface="Consolas" panose="020B0609020204030204" pitchFamily="49" charset="0"/>
              </a:rPr>
              <a:t>,</a:t>
            </a:r>
          </a:p>
          <a:p>
            <a:r>
              <a:rPr lang="es-ES" altLang="ko-KR" sz="2000" dirty="0">
                <a:latin typeface="Consolas" panose="020B0609020204030204" pitchFamily="49" charset="0"/>
              </a:rPr>
              <a:t>fplot(@(x) 2*x, </a:t>
            </a:r>
            <a:r>
              <a:rPr lang="es-E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'r*-'</a:t>
            </a:r>
            <a:r>
              <a:rPr lang="es-ES" altLang="ko-KR" sz="2000" dirty="0">
                <a:latin typeface="Consolas" panose="020B0609020204030204" pitchFamily="49" charset="0"/>
              </a:rPr>
              <a:t>)</a:t>
            </a:r>
          </a:p>
          <a:p>
            <a:r>
              <a:rPr lang="es-ES" altLang="ko-KR" sz="2000" dirty="0">
                <a:latin typeface="Consolas" panose="020B0609020204030204" pitchFamily="49" charset="0"/>
              </a:rPr>
              <a:t>fplot(@(x) x.^2, </a:t>
            </a:r>
            <a:r>
              <a:rPr lang="es-E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'gs:'</a:t>
            </a:r>
            <a:r>
              <a:rPr lang="es-ES" altLang="ko-KR" sz="2000" dirty="0">
                <a:latin typeface="Consolas" panose="020B0609020204030204" pitchFamily="49" charset="0"/>
              </a:rPr>
              <a:t>)</a:t>
            </a:r>
          </a:p>
          <a:p>
            <a:r>
              <a:rPr lang="es-ES" altLang="ko-KR" sz="2000" dirty="0">
                <a:latin typeface="Consolas" panose="020B0609020204030204" pitchFamily="49" charset="0"/>
              </a:rPr>
              <a:t>fplot(@sin, </a:t>
            </a:r>
            <a:r>
              <a:rPr lang="es-E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'b^-.'</a:t>
            </a:r>
            <a:r>
              <a:rPr lang="es-ES" altLang="ko-KR" sz="2000" dirty="0">
                <a:latin typeface="Consolas" panose="020B0609020204030204" pitchFamily="49" charset="0"/>
              </a:rPr>
              <a:t>)</a:t>
            </a:r>
          </a:p>
          <a:p>
            <a:r>
              <a:rPr lang="es-ES" altLang="ko-KR" sz="2000" dirty="0">
                <a:latin typeface="Consolas" panose="020B0609020204030204" pitchFamily="49" charset="0"/>
              </a:rPr>
              <a:t>fplot(@exp, [-4, 1], </a:t>
            </a:r>
            <a:r>
              <a:rPr lang="es-E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'mo'</a:t>
            </a:r>
            <a:r>
              <a:rPr lang="es-ES" altLang="ko-KR" sz="2000" dirty="0">
                <a:latin typeface="Consolas" panose="020B0609020204030204" pitchFamily="49" charset="0"/>
              </a:rPr>
              <a:t>)</a:t>
            </a:r>
          </a:p>
          <a:p>
            <a:endParaRPr lang="es-ES" altLang="ko-KR" sz="2000" dirty="0">
              <a:latin typeface="Consolas" panose="020B0609020204030204" pitchFamily="49" charset="0"/>
            </a:endParaRPr>
          </a:p>
          <a:p>
            <a:r>
              <a:rPr lang="es-ES" altLang="ko-KR" sz="2000" dirty="0">
                <a:latin typeface="Consolas" panose="020B0609020204030204" pitchFamily="49" charset="0"/>
              </a:rPr>
              <a:t>legend(</a:t>
            </a:r>
            <a:r>
              <a:rPr lang="es-E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'y=2x'</a:t>
            </a:r>
            <a:r>
              <a:rPr lang="es-ES" altLang="ko-KR" sz="2000" dirty="0">
                <a:latin typeface="Consolas" panose="020B0609020204030204" pitchFamily="49" charset="0"/>
              </a:rPr>
              <a:t>, </a:t>
            </a:r>
            <a:r>
              <a:rPr lang="es-E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'y=x^2'</a:t>
            </a:r>
            <a:r>
              <a:rPr lang="es-ES" altLang="ko-KR" sz="2000" dirty="0">
                <a:latin typeface="Consolas" panose="020B0609020204030204" pitchFamily="49" charset="0"/>
              </a:rPr>
              <a:t>, </a:t>
            </a:r>
            <a:r>
              <a:rPr lang="es-ES" altLang="ko-KR" sz="2000" dirty="0">
                <a:solidFill>
                  <a:srgbClr val="0000FF"/>
                </a:solidFill>
                <a:latin typeface="Consolas" panose="020B0609020204030204" pitchFamily="49" charset="0"/>
              </a:rPr>
              <a:t>...</a:t>
            </a:r>
            <a:endParaRPr lang="es-ES" altLang="ko-KR" sz="2000" dirty="0">
              <a:latin typeface="Consolas" panose="020B0609020204030204" pitchFamily="49" charset="0"/>
            </a:endParaRPr>
          </a:p>
          <a:p>
            <a:r>
              <a:rPr lang="es-E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       'y=sin(x)'</a:t>
            </a:r>
            <a:r>
              <a:rPr lang="es-ES" altLang="ko-KR" sz="2000" dirty="0">
                <a:latin typeface="Consolas" panose="020B0609020204030204" pitchFamily="49" charset="0"/>
              </a:rPr>
              <a:t>, </a:t>
            </a:r>
            <a:r>
              <a:rPr lang="es-E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'y=exp(x)'</a:t>
            </a:r>
            <a:r>
              <a:rPr lang="es-ES" altLang="ko-KR" sz="2000" dirty="0"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D6BA59-3A5D-4269-AD24-81CDF8394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075" y="1396107"/>
            <a:ext cx="535305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6847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6864B0-0D70-489D-A8EB-FB5F89D6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subplot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B04A780-DCBB-4835-BE89-BF458D93E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91</a:t>
            </a:fld>
            <a:endParaRPr lang="en-CA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924ECA-24C1-4A36-94EE-C61C61EA1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075" y="1396107"/>
            <a:ext cx="5353050" cy="48196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4070254-1169-4D43-8B76-7B8C4AC852AF}"/>
              </a:ext>
            </a:extLst>
          </p:cNvPr>
          <p:cNvSpPr/>
          <p:nvPr/>
        </p:nvSpPr>
        <p:spPr>
          <a:xfrm>
            <a:off x="290456" y="1396107"/>
            <a:ext cx="4680000" cy="1631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Consolas" panose="020B0609020204030204" pitchFamily="49" charset="0"/>
              </a:rPr>
              <a:t>figure,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subplot(2, 2, 1), </a:t>
            </a:r>
            <a:r>
              <a:rPr lang="en-US" altLang="ko-KR" sz="2000" dirty="0" err="1">
                <a:latin typeface="Consolas" panose="020B0609020204030204" pitchFamily="49" charset="0"/>
              </a:rPr>
              <a:t>fplot</a:t>
            </a:r>
            <a:r>
              <a:rPr lang="en-US" altLang="ko-KR" sz="2000" dirty="0">
                <a:latin typeface="Consolas" panose="020B0609020204030204" pitchFamily="49" charset="0"/>
              </a:rPr>
              <a:t>(@sin)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subplot(2, 2, 2), </a:t>
            </a:r>
            <a:r>
              <a:rPr lang="en-US" altLang="ko-KR" sz="2000" dirty="0" err="1">
                <a:latin typeface="Consolas" panose="020B0609020204030204" pitchFamily="49" charset="0"/>
              </a:rPr>
              <a:t>fplot</a:t>
            </a:r>
            <a:r>
              <a:rPr lang="en-US" altLang="ko-KR" sz="2000" dirty="0">
                <a:latin typeface="Consolas" panose="020B0609020204030204" pitchFamily="49" charset="0"/>
              </a:rPr>
              <a:t>(@cos)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subplot(2, 2, 3), </a:t>
            </a:r>
            <a:r>
              <a:rPr lang="en-US" altLang="ko-KR" sz="2000" dirty="0" err="1">
                <a:latin typeface="Consolas" panose="020B0609020204030204" pitchFamily="49" charset="0"/>
              </a:rPr>
              <a:t>fplot</a:t>
            </a:r>
            <a:r>
              <a:rPr lang="en-US" altLang="ko-KR" sz="2000" dirty="0">
                <a:latin typeface="Consolas" panose="020B0609020204030204" pitchFamily="49" charset="0"/>
              </a:rPr>
              <a:t>(@tan)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subplot(2, 2, 4), </a:t>
            </a:r>
            <a:r>
              <a:rPr lang="en-US" altLang="ko-KR" sz="2000" dirty="0" err="1">
                <a:latin typeface="Consolas" panose="020B0609020204030204" pitchFamily="49" charset="0"/>
              </a:rPr>
              <a:t>fplot</a:t>
            </a:r>
            <a:r>
              <a:rPr lang="en-US" altLang="ko-KR" sz="2000" dirty="0">
                <a:latin typeface="Consolas" panose="020B0609020204030204" pitchFamily="49" charset="0"/>
              </a:rPr>
              <a:t>(@exp)</a:t>
            </a:r>
          </a:p>
        </p:txBody>
      </p:sp>
    </p:spTree>
    <p:extLst>
      <p:ext uri="{BB962C8B-B14F-4D97-AF65-F5344CB8AC3E}">
        <p14:creationId xmlns:p14="http://schemas.microsoft.com/office/powerpoint/2010/main" val="343431349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6B289E3-BFA9-416A-9E01-AEA8F43C30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3.2 3D plot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8887883-2D32-4B0C-8829-20E8BBC681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6276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1121FD-6868-4C19-9D2B-25AF131C7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plot3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93A143-2D5C-4CC8-93CB-09A237818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93</a:t>
            </a:fld>
            <a:endParaRPr lang="en-CA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218580-7FDB-4EA9-B6CA-23D2E90EC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075" y="1396107"/>
            <a:ext cx="5353050" cy="48196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9902898-6178-4E33-9C72-FDB57E7CEB46}"/>
              </a:ext>
            </a:extLst>
          </p:cNvPr>
          <p:cNvSpPr/>
          <p:nvPr/>
        </p:nvSpPr>
        <p:spPr>
          <a:xfrm>
            <a:off x="290456" y="1396107"/>
            <a:ext cx="4680000" cy="3477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Consolas" panose="020B0609020204030204" pitchFamily="49" charset="0"/>
              </a:rPr>
              <a:t>t = 0:0.1:10*pi;</a:t>
            </a:r>
          </a:p>
          <a:p>
            <a:endParaRPr lang="en-US" altLang="ko-KR" sz="2000" dirty="0">
              <a:latin typeface="Consolas" panose="020B0609020204030204" pitchFamily="49" charset="0"/>
            </a:endParaRPr>
          </a:p>
          <a:p>
            <a:r>
              <a:rPr lang="en-US" altLang="ko-KR" sz="2000" dirty="0">
                <a:latin typeface="Consolas" panose="020B0609020204030204" pitchFamily="49" charset="0"/>
              </a:rPr>
              <a:t>x = sin(2*t);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y = cos(2*t);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z = t;</a:t>
            </a:r>
          </a:p>
          <a:p>
            <a:endParaRPr lang="en-US" altLang="ko-KR" sz="2000" dirty="0">
              <a:latin typeface="Consolas" panose="020B0609020204030204" pitchFamily="49" charset="0"/>
            </a:endParaRPr>
          </a:p>
          <a:p>
            <a:r>
              <a:rPr lang="en-US" altLang="ko-KR" sz="2000" dirty="0">
                <a:latin typeface="Consolas" panose="020B0609020204030204" pitchFamily="49" charset="0"/>
              </a:rPr>
              <a:t>figure,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plot3(x, y, z)</a:t>
            </a:r>
          </a:p>
          <a:p>
            <a:r>
              <a:rPr lang="en-US" altLang="ko-KR" sz="2000" dirty="0" err="1">
                <a:latin typeface="Consolas" panose="020B0609020204030204" pitchFamily="49" charset="0"/>
              </a:rPr>
              <a:t>xlabel</a:t>
            </a:r>
            <a:r>
              <a:rPr lang="en-US" altLang="ko-KR" sz="2000" dirty="0">
                <a:latin typeface="Consolas" panose="020B0609020204030204" pitchFamily="49" charset="0"/>
              </a:rPr>
              <a:t>(</a:t>
            </a:r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'x'</a:t>
            </a:r>
            <a:r>
              <a:rPr lang="en-US" altLang="ko-KR" sz="2000" dirty="0">
                <a:latin typeface="Consolas" panose="020B0609020204030204" pitchFamily="49" charset="0"/>
              </a:rPr>
              <a:t>), </a:t>
            </a:r>
            <a:r>
              <a:rPr lang="en-US" altLang="ko-KR" sz="2000" dirty="0" err="1">
                <a:latin typeface="Consolas" panose="020B0609020204030204" pitchFamily="49" charset="0"/>
              </a:rPr>
              <a:t>ylabel</a:t>
            </a:r>
            <a:r>
              <a:rPr lang="en-US" altLang="ko-KR" sz="2000" dirty="0">
                <a:latin typeface="Consolas" panose="020B0609020204030204" pitchFamily="49" charset="0"/>
              </a:rPr>
              <a:t>(</a:t>
            </a:r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'y'</a:t>
            </a:r>
            <a:r>
              <a:rPr lang="en-US" altLang="ko-KR" sz="2000" dirty="0">
                <a:latin typeface="Consolas" panose="020B0609020204030204" pitchFamily="49" charset="0"/>
              </a:rPr>
              <a:t>), </a:t>
            </a:r>
            <a:r>
              <a:rPr lang="en-US" altLang="ko-KR" sz="2000" dirty="0" err="1">
                <a:latin typeface="Consolas" panose="020B0609020204030204" pitchFamily="49" charset="0"/>
              </a:rPr>
              <a:t>zlabel</a:t>
            </a:r>
            <a:r>
              <a:rPr lang="en-US" altLang="ko-KR" sz="2000" dirty="0">
                <a:latin typeface="Consolas" panose="020B0609020204030204" pitchFamily="49" charset="0"/>
              </a:rPr>
              <a:t>(</a:t>
            </a:r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'z'</a:t>
            </a:r>
            <a:r>
              <a:rPr lang="en-US" altLang="ko-KR" sz="20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title(</a:t>
            </a:r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'3d spiral'</a:t>
            </a:r>
            <a:r>
              <a:rPr lang="en-US" altLang="ko-KR" sz="2000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03538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CC15DA-25F4-49F8-9650-E19640EE9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fplot3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1933A29-4E83-4713-9C49-EAEE5B61C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94</a:t>
            </a:fld>
            <a:endParaRPr lang="en-CA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2A429B-CF84-4F7D-9C8D-7CAA74432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075" y="1397853"/>
            <a:ext cx="5353050" cy="48196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0358155-BE75-4BE5-AF1E-B1DDFE3DDF10}"/>
              </a:ext>
            </a:extLst>
          </p:cNvPr>
          <p:cNvSpPr/>
          <p:nvPr/>
        </p:nvSpPr>
        <p:spPr>
          <a:xfrm>
            <a:off x="290456" y="1396107"/>
            <a:ext cx="4680000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Consolas" panose="020B0609020204030204" pitchFamily="49" charset="0"/>
              </a:rPr>
              <a:t>fplot3(@(t) sin(2*t), </a:t>
            </a:r>
            <a:r>
              <a:rPr lang="en-US" altLang="ko-KR" sz="2000" dirty="0">
                <a:solidFill>
                  <a:srgbClr val="0000FF"/>
                </a:solidFill>
                <a:latin typeface="Consolas" panose="020B0609020204030204" pitchFamily="49" charset="0"/>
              </a:rPr>
              <a:t>...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r>
              <a:rPr lang="en-US" altLang="ko-KR" sz="2000" dirty="0">
                <a:latin typeface="Consolas" panose="020B0609020204030204" pitchFamily="49" charset="0"/>
              </a:rPr>
              <a:t>       @(t) cos(2*t), </a:t>
            </a:r>
            <a:r>
              <a:rPr lang="en-US" altLang="ko-KR" sz="2000" dirty="0">
                <a:solidFill>
                  <a:srgbClr val="0000FF"/>
                </a:solidFill>
                <a:latin typeface="Consolas" panose="020B0609020204030204" pitchFamily="49" charset="0"/>
              </a:rPr>
              <a:t>...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r>
              <a:rPr lang="en-US" altLang="ko-KR" sz="2000" dirty="0">
                <a:latin typeface="Consolas" panose="020B0609020204030204" pitchFamily="49" charset="0"/>
              </a:rPr>
              <a:t>       @(t) t, </a:t>
            </a:r>
            <a:r>
              <a:rPr lang="en-US" altLang="ko-KR" sz="2000" dirty="0">
                <a:solidFill>
                  <a:srgbClr val="0000FF"/>
                </a:solidFill>
                <a:latin typeface="Consolas" panose="020B0609020204030204" pitchFamily="49" charset="0"/>
              </a:rPr>
              <a:t>...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r>
              <a:rPr lang="en-US" altLang="ko-KR" sz="2000" dirty="0">
                <a:latin typeface="Consolas" panose="020B0609020204030204" pitchFamily="49" charset="0"/>
              </a:rPr>
              <a:t>[0, 10*pi])</a:t>
            </a:r>
          </a:p>
        </p:txBody>
      </p:sp>
    </p:spTree>
    <p:extLst>
      <p:ext uri="{BB962C8B-B14F-4D97-AF65-F5344CB8AC3E}">
        <p14:creationId xmlns:p14="http://schemas.microsoft.com/office/powerpoint/2010/main" val="259464987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0CAD21-5BA8-443C-9D8A-FBE78DD90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meshgrid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CFFE9F1-79CB-43FA-9F15-3BB38E6A5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95</a:t>
            </a:fld>
            <a:endParaRPr lang="en-CA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467376-7947-45C0-BE4A-E6C1EAD33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56" y="2660141"/>
            <a:ext cx="4368800" cy="391715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4D72C6D-88F1-459E-96CD-E302A9B07DD8}"/>
              </a:ext>
            </a:extLst>
          </p:cNvPr>
          <p:cNvSpPr/>
          <p:nvPr/>
        </p:nvSpPr>
        <p:spPr>
          <a:xfrm>
            <a:off x="290456" y="1396107"/>
            <a:ext cx="4680000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Consolas" panose="020B0609020204030204" pitchFamily="49" charset="0"/>
              </a:rPr>
              <a:t>x = -1:3;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y = 1:4;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[xx, </a:t>
            </a:r>
            <a:r>
              <a:rPr lang="en-US" altLang="ko-KR" sz="2000" dirty="0" err="1">
                <a:latin typeface="Consolas" panose="020B0609020204030204" pitchFamily="49" charset="0"/>
              </a:rPr>
              <a:t>yy</a:t>
            </a:r>
            <a:r>
              <a:rPr lang="en-US" altLang="ko-KR" sz="2000" dirty="0">
                <a:latin typeface="Consolas" panose="020B0609020204030204" pitchFamily="49" charset="0"/>
              </a:rPr>
              <a:t>] = </a:t>
            </a:r>
            <a:r>
              <a:rPr lang="en-US" altLang="ko-KR" sz="2000" dirty="0" err="1">
                <a:latin typeface="Consolas" panose="020B0609020204030204" pitchFamily="49" charset="0"/>
              </a:rPr>
              <a:t>meshgrid</a:t>
            </a:r>
            <a:r>
              <a:rPr lang="en-US" altLang="ko-KR" sz="2000" dirty="0">
                <a:latin typeface="Consolas" panose="020B0609020204030204" pitchFamily="49" charset="0"/>
              </a:rPr>
              <a:t>(x, y)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52113D-15CB-4268-92E3-188227242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000" y="1396107"/>
            <a:ext cx="4457900" cy="29719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506072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7933AE-7BC6-4AFB-9B31-1CCCD697B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surf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AC1EAA-C289-4BE6-A197-67B9D19AC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96</a:t>
            </a:fld>
            <a:endParaRPr lang="en-CA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FE175A-A39A-4AEA-8124-E4C348147AB4}"/>
              </a:ext>
            </a:extLst>
          </p:cNvPr>
          <p:cNvSpPr/>
          <p:nvPr/>
        </p:nvSpPr>
        <p:spPr>
          <a:xfrm>
            <a:off x="290455" y="1396107"/>
            <a:ext cx="4680000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Consolas" panose="020B0609020204030204" pitchFamily="49" charset="0"/>
              </a:rPr>
              <a:t>x = -1:3;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y = 1:4;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[xx, </a:t>
            </a:r>
            <a:r>
              <a:rPr lang="en-US" altLang="ko-KR" sz="2000" dirty="0" err="1">
                <a:latin typeface="Consolas" panose="020B0609020204030204" pitchFamily="49" charset="0"/>
              </a:rPr>
              <a:t>yy</a:t>
            </a:r>
            <a:r>
              <a:rPr lang="en-US" altLang="ko-KR" sz="2000" dirty="0">
                <a:latin typeface="Consolas" panose="020B0609020204030204" pitchFamily="49" charset="0"/>
              </a:rPr>
              <a:t>] = </a:t>
            </a:r>
            <a:r>
              <a:rPr lang="en-US" altLang="ko-KR" sz="2000" dirty="0" err="1">
                <a:latin typeface="Consolas" panose="020B0609020204030204" pitchFamily="49" charset="0"/>
              </a:rPr>
              <a:t>meshgrid</a:t>
            </a:r>
            <a:r>
              <a:rPr lang="en-US" altLang="ko-KR" sz="2000" dirty="0">
                <a:latin typeface="Consolas" panose="020B0609020204030204" pitchFamily="49" charset="0"/>
              </a:rPr>
              <a:t>(x, y);</a:t>
            </a:r>
          </a:p>
          <a:p>
            <a:endParaRPr lang="en-US" altLang="ko-KR" sz="2000" dirty="0">
              <a:latin typeface="Consolas" panose="020B0609020204030204" pitchFamily="49" charset="0"/>
            </a:endParaRPr>
          </a:p>
          <a:p>
            <a:r>
              <a:rPr lang="en-US" altLang="ko-KR" sz="2000" dirty="0" err="1">
                <a:latin typeface="Consolas" panose="020B0609020204030204" pitchFamily="49" charset="0"/>
              </a:rPr>
              <a:t>zz</a:t>
            </a:r>
            <a:r>
              <a:rPr lang="en-US" altLang="ko-KR" sz="2000" dirty="0">
                <a:latin typeface="Consolas" panose="020B0609020204030204" pitchFamily="49" charset="0"/>
              </a:rPr>
              <a:t> = xx.*yy.^2./(xx.^2+yy.^2);</a:t>
            </a:r>
          </a:p>
          <a:p>
            <a:endParaRPr lang="en-US" altLang="ko-KR" sz="2000" dirty="0">
              <a:latin typeface="Consolas" panose="020B0609020204030204" pitchFamily="49" charset="0"/>
            </a:endParaRPr>
          </a:p>
          <a:p>
            <a:r>
              <a:rPr lang="en-US" altLang="ko-KR" sz="2000" dirty="0">
                <a:latin typeface="Consolas" panose="020B0609020204030204" pitchFamily="49" charset="0"/>
              </a:rPr>
              <a:t>surf(xx, </a:t>
            </a:r>
            <a:r>
              <a:rPr lang="en-US" altLang="ko-KR" sz="2000" dirty="0" err="1">
                <a:latin typeface="Consolas" panose="020B0609020204030204" pitchFamily="49" charset="0"/>
              </a:rPr>
              <a:t>yy</a:t>
            </a:r>
            <a:r>
              <a:rPr lang="en-US" altLang="ko-KR" sz="2000" dirty="0">
                <a:latin typeface="Consolas" panose="020B0609020204030204" pitchFamily="49" charset="0"/>
              </a:rPr>
              <a:t>, </a:t>
            </a:r>
            <a:r>
              <a:rPr lang="en-US" altLang="ko-KR" sz="2000" dirty="0" err="1">
                <a:latin typeface="Consolas" panose="020B0609020204030204" pitchFamily="49" charset="0"/>
              </a:rPr>
              <a:t>zz</a:t>
            </a:r>
            <a:r>
              <a:rPr lang="en-US" altLang="ko-KR" sz="2000" dirty="0"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7A9808-124B-4488-93B4-7FADEA6EB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075" y="1396107"/>
            <a:ext cx="5353050" cy="4819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0F2B553-E133-4889-9D3B-FA0F0EEC7A00}"/>
                  </a:ext>
                </a:extLst>
              </p:cNvPr>
              <p:cNvSpPr/>
              <p:nvPr/>
            </p:nvSpPr>
            <p:spPr>
              <a:xfrm>
                <a:off x="1059394" y="4402078"/>
                <a:ext cx="2651175" cy="12986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altLang="ko-KR" sz="36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altLang="ko-KR" sz="3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altLang="ko-KR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altLang="ko-KR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  <m:sSup>
                            <m:sSupPr>
                              <m:ctrlPr>
                                <a:rPr lang="en-CA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altLang="ko-KR" sz="3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CA" altLang="ko-KR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CA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altLang="ko-KR" sz="3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altLang="ko-KR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altLang="ko-KR" sz="36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altLang="ko-KR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altLang="ko-KR" sz="3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CA" altLang="ko-KR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0F2B553-E133-4889-9D3B-FA0F0EEC7A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394" y="4402078"/>
                <a:ext cx="2651175" cy="12986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47532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27F2EF-1B69-43BD-87E4-6F5D30D2E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Drawing a smooth surface / colormap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6A011C-D710-4EF2-A742-E2EAC5989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97</a:t>
            </a:fld>
            <a:endParaRPr lang="en-CA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8805E55-BC80-4A93-8354-F2A712AF775E}"/>
              </a:ext>
            </a:extLst>
          </p:cNvPr>
          <p:cNvSpPr/>
          <p:nvPr/>
        </p:nvSpPr>
        <p:spPr>
          <a:xfrm>
            <a:off x="290455" y="1396107"/>
            <a:ext cx="4680000" cy="31700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Consolas" panose="020B0609020204030204" pitchFamily="49" charset="0"/>
              </a:rPr>
              <a:t>x = </a:t>
            </a:r>
            <a:r>
              <a:rPr lang="en-US" altLang="ko-KR" sz="2000" dirty="0" err="1">
                <a:latin typeface="Consolas" panose="020B0609020204030204" pitchFamily="49" charset="0"/>
              </a:rPr>
              <a:t>linspace</a:t>
            </a:r>
            <a:r>
              <a:rPr lang="en-US" altLang="ko-KR" sz="2000" dirty="0">
                <a:latin typeface="Consolas" panose="020B0609020204030204" pitchFamily="49" charset="0"/>
              </a:rPr>
              <a:t>(-1, 3);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y = </a:t>
            </a:r>
            <a:r>
              <a:rPr lang="en-US" altLang="ko-KR" sz="2000" dirty="0" err="1">
                <a:latin typeface="Consolas" panose="020B0609020204030204" pitchFamily="49" charset="0"/>
              </a:rPr>
              <a:t>linspace</a:t>
            </a:r>
            <a:r>
              <a:rPr lang="en-US" altLang="ko-KR" sz="2000" dirty="0">
                <a:latin typeface="Consolas" panose="020B0609020204030204" pitchFamily="49" charset="0"/>
              </a:rPr>
              <a:t>(1, 4);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[xx, </a:t>
            </a:r>
            <a:r>
              <a:rPr lang="en-US" altLang="ko-KR" sz="2000" dirty="0" err="1">
                <a:latin typeface="Consolas" panose="020B0609020204030204" pitchFamily="49" charset="0"/>
              </a:rPr>
              <a:t>yy</a:t>
            </a:r>
            <a:r>
              <a:rPr lang="en-US" altLang="ko-KR" sz="2000" dirty="0">
                <a:latin typeface="Consolas" panose="020B0609020204030204" pitchFamily="49" charset="0"/>
              </a:rPr>
              <a:t>] = </a:t>
            </a:r>
            <a:r>
              <a:rPr lang="en-US" altLang="ko-KR" sz="2000" dirty="0" err="1">
                <a:latin typeface="Consolas" panose="020B0609020204030204" pitchFamily="49" charset="0"/>
              </a:rPr>
              <a:t>meshgrid</a:t>
            </a:r>
            <a:r>
              <a:rPr lang="en-US" altLang="ko-KR" sz="2000" dirty="0">
                <a:latin typeface="Consolas" panose="020B0609020204030204" pitchFamily="49" charset="0"/>
              </a:rPr>
              <a:t>(x, y);</a:t>
            </a:r>
          </a:p>
          <a:p>
            <a:r>
              <a:rPr lang="en-US" altLang="ko-KR" sz="2000" dirty="0" err="1">
                <a:latin typeface="Consolas" panose="020B0609020204030204" pitchFamily="49" charset="0"/>
              </a:rPr>
              <a:t>zz</a:t>
            </a:r>
            <a:r>
              <a:rPr lang="en-US" altLang="ko-KR" sz="2000" dirty="0">
                <a:latin typeface="Consolas" panose="020B0609020204030204" pitchFamily="49" charset="0"/>
              </a:rPr>
              <a:t> = xx.*yy.^2./(xx.^2+yy.^2);</a:t>
            </a:r>
          </a:p>
          <a:p>
            <a:endParaRPr lang="en-US" altLang="ko-KR" sz="2000" dirty="0">
              <a:latin typeface="Consolas" panose="020B0609020204030204" pitchFamily="49" charset="0"/>
            </a:endParaRPr>
          </a:p>
          <a:p>
            <a:r>
              <a:rPr lang="en-US" altLang="ko-KR" sz="2000" dirty="0">
                <a:latin typeface="Consolas" panose="020B0609020204030204" pitchFamily="49" charset="0"/>
              </a:rPr>
              <a:t>surf(xx, </a:t>
            </a:r>
            <a:r>
              <a:rPr lang="en-US" altLang="ko-KR" sz="2000" dirty="0" err="1">
                <a:latin typeface="Consolas" panose="020B0609020204030204" pitchFamily="49" charset="0"/>
              </a:rPr>
              <a:t>yy</a:t>
            </a:r>
            <a:r>
              <a:rPr lang="en-US" altLang="ko-KR" sz="2000" dirty="0">
                <a:latin typeface="Consolas" panose="020B0609020204030204" pitchFamily="49" charset="0"/>
              </a:rPr>
              <a:t>, </a:t>
            </a:r>
            <a:r>
              <a:rPr lang="en-US" altLang="ko-KR" sz="2000" dirty="0" err="1">
                <a:latin typeface="Consolas" panose="020B0609020204030204" pitchFamily="49" charset="0"/>
              </a:rPr>
              <a:t>zz</a:t>
            </a:r>
            <a:r>
              <a:rPr lang="en-US" altLang="ko-KR" sz="20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shading </a:t>
            </a:r>
            <a:r>
              <a:rPr lang="en-US" altLang="ko-KR" sz="2000" dirty="0" err="1">
                <a:solidFill>
                  <a:srgbClr val="A020F0"/>
                </a:solidFill>
                <a:latin typeface="Consolas" panose="020B0609020204030204" pitchFamily="49" charset="0"/>
              </a:rPr>
              <a:t>interp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endParaRPr lang="en-US" altLang="ko-KR" sz="2000" dirty="0">
              <a:latin typeface="Consolas" panose="020B0609020204030204" pitchFamily="49" charset="0"/>
            </a:endParaRPr>
          </a:p>
          <a:p>
            <a:r>
              <a:rPr lang="en-US" altLang="ko-KR" sz="2000" dirty="0">
                <a:latin typeface="Consolas" panose="020B0609020204030204" pitchFamily="49" charset="0"/>
              </a:rPr>
              <a:t>colormap </a:t>
            </a:r>
            <a:r>
              <a:rPr lang="en-US" altLang="ko-KR" sz="2000" dirty="0">
                <a:solidFill>
                  <a:srgbClr val="A020F0"/>
                </a:solidFill>
                <a:latin typeface="Consolas" panose="020B0609020204030204" pitchFamily="49" charset="0"/>
              </a:rPr>
              <a:t>hot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r>
              <a:rPr lang="en-US" altLang="ko-KR" sz="2000" dirty="0" err="1">
                <a:latin typeface="Consolas" panose="020B0609020204030204" pitchFamily="49" charset="0"/>
              </a:rPr>
              <a:t>colorbar</a:t>
            </a:r>
            <a:endParaRPr lang="en-US" altLang="ko-KR" sz="2000" dirty="0"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BC9C212-1FD5-4C13-A0A6-587374F7B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075" y="1396107"/>
            <a:ext cx="535305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75296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637650-A6F4-4375-AA48-E4BA224B1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fsurf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73B80B4-228A-4260-B70B-8972DF6D6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98</a:t>
            </a:fld>
            <a:endParaRPr lang="en-CA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EE9EB9-50E4-4911-A208-81AC1C922279}"/>
              </a:ext>
            </a:extLst>
          </p:cNvPr>
          <p:cNvSpPr/>
          <p:nvPr/>
        </p:nvSpPr>
        <p:spPr>
          <a:xfrm>
            <a:off x="290455" y="1396107"/>
            <a:ext cx="4680000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ES" altLang="ko-KR" sz="2000" dirty="0">
                <a:latin typeface="Consolas" panose="020B0609020204030204" pitchFamily="49" charset="0"/>
              </a:rPr>
              <a:t>fsurf(@(x, y) x.*y.^2./ </a:t>
            </a:r>
            <a:r>
              <a:rPr lang="es-ES" altLang="ko-KR" sz="2000" dirty="0">
                <a:solidFill>
                  <a:srgbClr val="0000FF"/>
                </a:solidFill>
                <a:latin typeface="Consolas" panose="020B0609020204030204" pitchFamily="49" charset="0"/>
              </a:rPr>
              <a:t>...</a:t>
            </a:r>
            <a:endParaRPr lang="es-ES" altLang="ko-KR" sz="2000" dirty="0">
              <a:latin typeface="Consolas" panose="020B0609020204030204" pitchFamily="49" charset="0"/>
            </a:endParaRPr>
          </a:p>
          <a:p>
            <a:r>
              <a:rPr lang="es-ES" altLang="ko-KR" sz="2000" dirty="0">
                <a:latin typeface="Consolas" panose="020B0609020204030204" pitchFamily="49" charset="0"/>
              </a:rPr>
              <a:t>      (x.^2 + y.^2), </a:t>
            </a:r>
            <a:r>
              <a:rPr lang="es-ES" altLang="ko-KR" sz="2000" dirty="0">
                <a:solidFill>
                  <a:srgbClr val="0000FF"/>
                </a:solidFill>
                <a:latin typeface="Consolas" panose="020B0609020204030204" pitchFamily="49" charset="0"/>
              </a:rPr>
              <a:t>...</a:t>
            </a:r>
            <a:endParaRPr lang="es-ES" altLang="ko-KR" sz="2000" dirty="0">
              <a:latin typeface="Consolas" panose="020B0609020204030204" pitchFamily="49" charset="0"/>
            </a:endParaRPr>
          </a:p>
          <a:p>
            <a:r>
              <a:rPr lang="es-ES" altLang="ko-KR" sz="2000" dirty="0">
                <a:latin typeface="Consolas" panose="020B0609020204030204" pitchFamily="49" charset="0"/>
              </a:rPr>
              <a:t>      [-1, 3, 1, 4])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4B739D-0264-400E-BC29-C1B2C430D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075" y="1396107"/>
            <a:ext cx="535305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2670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10333-E541-417D-ABDA-630F9E123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Matlab</a:t>
            </a:r>
            <a:r>
              <a:rPr lang="en-US" altLang="ko-KR" dirty="0"/>
              <a:t> Plot Cheat Sheet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372D455-FB8C-4C9F-B32A-30D238585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35C7-4181-47F3-A53C-DB2A56D99C38}" type="slidenum">
              <a:rPr lang="en-CA" smtClean="0"/>
              <a:t>99</a:t>
            </a:fld>
            <a:endParaRPr lang="en-CA"/>
          </a:p>
        </p:txBody>
      </p:sp>
      <p:pic>
        <p:nvPicPr>
          <p:cNvPr id="5" name="그림 4">
            <a:hlinkClick r:id="rId2"/>
            <a:extLst>
              <a:ext uri="{FF2B5EF4-FFF2-40B4-BE49-F238E27FC236}">
                <a16:creationId xmlns:a16="http://schemas.microsoft.com/office/drawing/2014/main" id="{B8192922-8B61-4862-B76C-877904023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352" y="838200"/>
            <a:ext cx="8513296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442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30086</TotalTime>
  <Words>4855</Words>
  <Application>Microsoft Office PowerPoint</Application>
  <PresentationFormat>와이드스크린</PresentationFormat>
  <Paragraphs>776</Paragraphs>
  <Slides>100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100</vt:i4>
      </vt:variant>
    </vt:vector>
  </HeadingPairs>
  <TitlesOfParts>
    <vt:vector size="111" baseType="lpstr">
      <vt:lpstr>나눔스퀘어 ExtraBold</vt:lpstr>
      <vt:lpstr>나눔스퀘어 네오 Heavy</vt:lpstr>
      <vt:lpstr>맑은 고딕</vt:lpstr>
      <vt:lpstr>Arial</vt:lpstr>
      <vt:lpstr>Calibri</vt:lpstr>
      <vt:lpstr>Calibri Light</vt:lpstr>
      <vt:lpstr>Cambria Math</vt:lpstr>
      <vt:lpstr>Consolas</vt:lpstr>
      <vt:lpstr>Wingdings</vt:lpstr>
      <vt:lpstr>Office 테마</vt:lpstr>
      <vt:lpstr>1_Office 테마</vt:lpstr>
      <vt:lpstr>Lecture 1 Matrices and  Linear Algebra</vt:lpstr>
      <vt:lpstr>1. Matrices</vt:lpstr>
      <vt:lpstr>1.1 What is a matrix?</vt:lpstr>
      <vt:lpstr>Matrix</vt:lpstr>
      <vt:lpstr>Matrix</vt:lpstr>
      <vt:lpstr>Vector</vt:lpstr>
      <vt:lpstr>Vector</vt:lpstr>
      <vt:lpstr>Vector space</vt:lpstr>
      <vt:lpstr>Examples of vector spaces</vt:lpstr>
      <vt:lpstr>What we can do with vectors</vt:lpstr>
      <vt:lpstr>1.2 Linear systems and matrices</vt:lpstr>
      <vt:lpstr>Matrix</vt:lpstr>
      <vt:lpstr>Matrix is a collection of data</vt:lpstr>
      <vt:lpstr>Matrix is a collection of vectors</vt:lpstr>
      <vt:lpstr>Matrix represents a linear system</vt:lpstr>
      <vt:lpstr>Matrix is a linear operator</vt:lpstr>
      <vt:lpstr>Matrix is a tangent space of a function</vt:lpstr>
      <vt:lpstr>Matrix</vt:lpstr>
      <vt:lpstr>A system of linear equations</vt:lpstr>
      <vt:lpstr>A linear system and a matrix</vt:lpstr>
      <vt:lpstr>Matrix multiplication is…</vt:lpstr>
      <vt:lpstr>Matrix multiplication is…</vt:lpstr>
      <vt:lpstr>Manipulating matrices via Matlab</vt:lpstr>
      <vt:lpstr>Solutions of a linear system</vt:lpstr>
      <vt:lpstr>Existence of solutions of a linear system</vt:lpstr>
      <vt:lpstr>Particular solution and general solution</vt:lpstr>
      <vt:lpstr>Particular solution and general solution</vt:lpstr>
      <vt:lpstr>Linear Algebra</vt:lpstr>
      <vt:lpstr>Inverse of a matrix</vt:lpstr>
      <vt:lpstr>Properties of inverse of a matrix</vt:lpstr>
      <vt:lpstr>Calculation of the inverse</vt:lpstr>
      <vt:lpstr>Condition number</vt:lpstr>
      <vt:lpstr>Determinant</vt:lpstr>
      <vt:lpstr>Properties of determinant</vt:lpstr>
      <vt:lpstr>2. Linear Algebra</vt:lpstr>
      <vt:lpstr>2.1 Span, Subspace, Basis</vt:lpstr>
      <vt:lpstr>Existence of an inverse of a matrix</vt:lpstr>
      <vt:lpstr>Existence of an inverse of a matrix</vt:lpstr>
      <vt:lpstr>Linear independence</vt:lpstr>
      <vt:lpstr>Span</vt:lpstr>
      <vt:lpstr>Orthogonal complement and hyperplane</vt:lpstr>
      <vt:lpstr>Orthogonal complement and hyperplane</vt:lpstr>
      <vt:lpstr>Subspace</vt:lpstr>
      <vt:lpstr>Subspace – General solution of a linear system</vt:lpstr>
      <vt:lpstr>Subspace – General solution of a linear system</vt:lpstr>
      <vt:lpstr>Basis</vt:lpstr>
      <vt:lpstr>Basis – Quizzes</vt:lpstr>
      <vt:lpstr>Basis - Theorems</vt:lpstr>
      <vt:lpstr>2.2 Fundamental spaces, Rank, Nullity</vt:lpstr>
      <vt:lpstr>Fundamental spaces of a matrix</vt:lpstr>
      <vt:lpstr>Fundamental spaces of a matrix</vt:lpstr>
      <vt:lpstr>Rank, Nullity</vt:lpstr>
      <vt:lpstr>Orthogonal complement of a set</vt:lpstr>
      <vt:lpstr>Orthogonal complements of fundamental spaces</vt:lpstr>
      <vt:lpstr>ERO and fundamental spaces</vt:lpstr>
      <vt:lpstr>ERO and fundamental spaces</vt:lpstr>
      <vt:lpstr>ERO and fundamental spaces</vt:lpstr>
      <vt:lpstr>Dimension Theorem</vt:lpstr>
      <vt:lpstr>Dimension Theorem</vt:lpstr>
      <vt:lpstr>THE Rank-Nullity Theorem</vt:lpstr>
      <vt:lpstr>THE Rank-Nullity Theorem</vt:lpstr>
      <vt:lpstr>Rank of orthogonal complement</vt:lpstr>
      <vt:lpstr>Consistency of a linear system</vt:lpstr>
      <vt:lpstr>Full column rank, Full row rank</vt:lpstr>
      <vt:lpstr>Number of solutions of a linear system</vt:lpstr>
      <vt:lpstr>Existence of an inverse of a matrix</vt:lpstr>
      <vt:lpstr>Existence of an inverse of a matrix</vt:lpstr>
      <vt:lpstr>2.3 Applications</vt:lpstr>
      <vt:lpstr>Compliant mechanisms</vt:lpstr>
      <vt:lpstr>Compliant mechanisms</vt:lpstr>
      <vt:lpstr>Compliant mechanisms</vt:lpstr>
      <vt:lpstr>Finite Element Analysis </vt:lpstr>
      <vt:lpstr>Truss analysis</vt:lpstr>
      <vt:lpstr>Mechanism analysis</vt:lpstr>
      <vt:lpstr>Circuit analysis</vt:lpstr>
      <vt:lpstr>Image processing</vt:lpstr>
      <vt:lpstr>Convolutional Neural Network</vt:lpstr>
      <vt:lpstr>Linear programming</vt:lpstr>
      <vt:lpstr>Markov chain</vt:lpstr>
      <vt:lpstr>Online sources</vt:lpstr>
      <vt:lpstr>3. Visualization</vt:lpstr>
      <vt:lpstr>3.1 2D plot</vt:lpstr>
      <vt:lpstr>2-D graph is a collection of line segments</vt:lpstr>
      <vt:lpstr>Lots of line segments ≒ a smooth curve</vt:lpstr>
      <vt:lpstr>Drawing multiple lines on an axes</vt:lpstr>
      <vt:lpstr>Line specifier</vt:lpstr>
      <vt:lpstr>Linewidth, MarkerSize</vt:lpstr>
      <vt:lpstr>xlabel, ylabel, title, legend</vt:lpstr>
      <vt:lpstr>axis</vt:lpstr>
      <vt:lpstr>fplot</vt:lpstr>
      <vt:lpstr>subplot</vt:lpstr>
      <vt:lpstr>3.2 3D plot</vt:lpstr>
      <vt:lpstr>plot3</vt:lpstr>
      <vt:lpstr>fplot3</vt:lpstr>
      <vt:lpstr>meshgrid</vt:lpstr>
      <vt:lpstr>surf</vt:lpstr>
      <vt:lpstr>Drawing a smooth surface / colormap</vt:lpstr>
      <vt:lpstr>fsurf</vt:lpstr>
      <vt:lpstr>Matlab Plot Cheat Sheet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 1. Matrices and  Linear Algebra</dc:title>
  <dc:creator>keizikang</dc:creator>
  <cp:lastModifiedBy>keizikang</cp:lastModifiedBy>
  <cp:revision>168</cp:revision>
  <dcterms:created xsi:type="dcterms:W3CDTF">2024-09-05T08:20:55Z</dcterms:created>
  <dcterms:modified xsi:type="dcterms:W3CDTF">2024-10-28T06:47:05Z</dcterms:modified>
</cp:coreProperties>
</file>